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333" r:id="rId12"/>
    <p:sldId id="299" r:id="rId13"/>
    <p:sldId id="334" r:id="rId14"/>
    <p:sldId id="302" r:id="rId15"/>
    <p:sldId id="335" r:id="rId16"/>
    <p:sldId id="264" r:id="rId17"/>
    <p:sldId id="266" r:id="rId18"/>
    <p:sldId id="265" r:id="rId19"/>
    <p:sldId id="276" r:id="rId20"/>
    <p:sldId id="303" r:id="rId21"/>
    <p:sldId id="293" r:id="rId22"/>
    <p:sldId id="336" r:id="rId23"/>
    <p:sldId id="277" r:id="rId24"/>
    <p:sldId id="33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338" r:id="rId51"/>
    <p:sldId id="339" r:id="rId52"/>
    <p:sldId id="288" r:id="rId53"/>
    <p:sldId id="320" r:id="rId54"/>
    <p:sldId id="274" r:id="rId55"/>
    <p:sldId id="289"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90CA3-800A-495F-B073-CB785166FAA0}" v="234" dt="2022-08-11T16:21:52.5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174"/>
  </p:normalViewPr>
  <p:slideViewPr>
    <p:cSldViewPr snapToGrid="0" snapToObjects="1">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938896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31242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vishal-suryawanshi/DS101-Capstone-Project/blob/80271795ef0633663fd37a7d6aff3846620cdbcd/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shal-suryawanshi/DS101-Capstone-Project/blob/80271795ef0633663fd37a7d6aff3846620cdbcd/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vishal-suryawanshi/DS101-Capstone-Project/blob/a8436b682bb1aeaa29fabf196a9aae5c7790fbbc/EDA%20Data%20Visualization%20.ipynb"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shal-suryawanshi/DS101-Capstone-Project/blob/0c6d52f6236f6c566e3a25c58988d12fda3262f7/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ishal-suryawanshi/DS101-Capstone-Project/blob/4d1b92a0416da8e701942014d342092807b4d250/Interactive%20map%20using%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vishal-suryawanshi/DS101-Capstone-Project/tree/main/Folium%20Imag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vishal-suryawanshi/DS101-Capstone-Project/blob/80271795ef0633663fd37a7d6aff3846620cdbcd/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vishal-suryawanshi/DS101-Capstone-Project/tree/main/Imag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ishal-suryawanshi/DS101-Capstone-Project/blob/5712c6733aa974b6db25d59ce0f926f687abc094/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launchpads/"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payload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shal-suryawanshi/DS101-Capstone-Project/blob/69af60c3829fe75645b52de5d57bf1b3bcd157ee/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84820" cy="967060"/>
          </a:xfrm>
          <a:prstGeom prst="rect">
            <a:avLst/>
          </a:prstGeom>
          <a:noFill/>
        </p:spPr>
        <p:txBody>
          <a:bodyPr wrap="square" lIns="91440" tIns="45720" rIns="91440" bIns="45720" rtlCol="0" anchor="t">
            <a:spAutoFit/>
          </a:bodyPr>
          <a:lstStyle/>
          <a:p>
            <a:pPr>
              <a:lnSpc>
                <a:spcPct val="150000"/>
              </a:lnSpc>
            </a:pPr>
            <a:r>
              <a:rPr lang="en-US" sz="2000" dirty="0">
                <a:solidFill>
                  <a:schemeClr val="bg2"/>
                </a:solidFill>
                <a:latin typeface="Abadi" panose="020B0604020104020204" pitchFamily="34" charset="0"/>
                <a:ea typeface="SF Pro" pitchFamily="2" charset="0"/>
                <a:cs typeface="SF Pro" pitchFamily="2" charset="0"/>
              </a:rPr>
              <a:t>Vishal H. Suryawanshi</a:t>
            </a:r>
          </a:p>
          <a:p>
            <a:pPr>
              <a:lnSpc>
                <a:spcPct val="150000"/>
              </a:lnSpc>
            </a:pPr>
            <a:r>
              <a:rPr lang="en-US" sz="2000" dirty="0">
                <a:solidFill>
                  <a:schemeClr val="bg2"/>
                </a:solidFill>
                <a:latin typeface="Abadi" panose="020B0604020104020204" pitchFamily="34" charset="0"/>
                <a:ea typeface="SF Pro" pitchFamily="2" charset="0"/>
                <a:cs typeface="SF Pro" pitchFamily="2" charset="0"/>
              </a:rPr>
              <a:t>09-AUG-2022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Box 9">
            <a:extLst>
              <a:ext uri="{FF2B5EF4-FFF2-40B4-BE49-F238E27FC236}">
                <a16:creationId xmlns:a16="http://schemas.microsoft.com/office/drawing/2014/main" id="{D9637FC5-075B-0E4B-364E-9F68C577D364}"/>
              </a:ext>
            </a:extLst>
          </p:cNvPr>
          <p:cNvSpPr txBox="1"/>
          <p:nvPr/>
        </p:nvSpPr>
        <p:spPr>
          <a:xfrm>
            <a:off x="817635" y="1404730"/>
            <a:ext cx="10247929" cy="4524315"/>
          </a:xfrm>
          <a:prstGeom prst="rect">
            <a:avLst/>
          </a:prstGeom>
          <a:noFill/>
        </p:spPr>
        <p:txBody>
          <a:bodyPr wrap="square" rtlCol="0">
            <a:spAutoFit/>
          </a:bodyPr>
          <a:lstStyle/>
          <a:p>
            <a:r>
              <a:rPr lang="en-AU" dirty="0">
                <a:solidFill>
                  <a:schemeClr val="accent5">
                    <a:lumMod val="75000"/>
                  </a:schemeClr>
                </a:solidFill>
                <a:latin typeface="Abadi" panose="020B0604020104020204" pitchFamily="34" charset="0"/>
              </a:rPr>
              <a:t>4. API calls to get Booster Version, Launch Site Payload and Core Data.</a:t>
            </a: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r>
              <a:rPr lang="en-AU" dirty="0">
                <a:solidFill>
                  <a:schemeClr val="accent5">
                    <a:lumMod val="75000"/>
                  </a:schemeClr>
                </a:solidFill>
                <a:latin typeface="Abadi" panose="020B0604020104020204" pitchFamily="34" charset="0"/>
              </a:rPr>
              <a:t>5. Filter out Falcone 9 data:</a:t>
            </a: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a:p>
            <a:endParaRPr lang="en-AU" dirty="0">
              <a:solidFill>
                <a:schemeClr val="accent5">
                  <a:lumMod val="7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3C7735E2-0CA2-E5EE-06E4-1E03876303AC}"/>
              </a:ext>
            </a:extLst>
          </p:cNvPr>
          <p:cNvPicPr>
            <a:picLocks noChangeAspect="1"/>
          </p:cNvPicPr>
          <p:nvPr/>
        </p:nvPicPr>
        <p:blipFill>
          <a:blip r:embed="rId3"/>
          <a:stretch>
            <a:fillRect/>
          </a:stretch>
        </p:blipFill>
        <p:spPr>
          <a:xfrm>
            <a:off x="885825" y="1839715"/>
            <a:ext cx="5210175" cy="2171700"/>
          </a:xfrm>
          <a:prstGeom prst="rect">
            <a:avLst/>
          </a:prstGeom>
          <a:ln w="12700">
            <a:solidFill>
              <a:schemeClr val="accent1"/>
            </a:solidFill>
          </a:ln>
        </p:spPr>
      </p:pic>
      <p:pic>
        <p:nvPicPr>
          <p:cNvPr id="14" name="Picture 13">
            <a:extLst>
              <a:ext uri="{FF2B5EF4-FFF2-40B4-BE49-F238E27FC236}">
                <a16:creationId xmlns:a16="http://schemas.microsoft.com/office/drawing/2014/main" id="{CDC6137B-0220-F109-B6E3-D0E6E26928D4}"/>
              </a:ext>
            </a:extLst>
          </p:cNvPr>
          <p:cNvPicPr>
            <a:picLocks noChangeAspect="1"/>
          </p:cNvPicPr>
          <p:nvPr/>
        </p:nvPicPr>
        <p:blipFill>
          <a:blip r:embed="rId4"/>
          <a:stretch>
            <a:fillRect/>
          </a:stretch>
        </p:blipFill>
        <p:spPr>
          <a:xfrm>
            <a:off x="885825" y="4545496"/>
            <a:ext cx="6578518" cy="2056200"/>
          </a:xfrm>
          <a:prstGeom prst="rect">
            <a:avLst/>
          </a:prstGeom>
          <a:ln w="12700">
            <a:solidFill>
              <a:schemeClr val="accent1"/>
            </a:solidFill>
          </a:ln>
        </p:spPr>
      </p:pic>
    </p:spTree>
    <p:extLst>
      <p:ext uri="{BB962C8B-B14F-4D97-AF65-F5344CB8AC3E}">
        <p14:creationId xmlns:p14="http://schemas.microsoft.com/office/powerpoint/2010/main" val="1676026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37485" cy="3811587"/>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a:rPr>
              <a:t>We </a:t>
            </a:r>
            <a:r>
              <a:rPr lang="en-GB" sz="1800" dirty="0">
                <a:solidFill>
                  <a:schemeClr val="accent3">
                    <a:lumMod val="25000"/>
                  </a:schemeClr>
                </a:solidFill>
                <a:latin typeface="Abadi"/>
              </a:rPr>
              <a:t>performed web scraping to collect Falcon 9 historical launch records from a Wikipedia page titled `</a:t>
            </a:r>
            <a:r>
              <a:rPr lang="en-GB" sz="1800" dirty="0">
                <a:solidFill>
                  <a:schemeClr val="accent2">
                    <a:lumMod val="75000"/>
                  </a:schemeClr>
                </a:solidFill>
                <a:latin typeface="Abadi"/>
              </a:rPr>
              <a:t>List of Falcon 9 and Falcon Heavy launches`</a:t>
            </a:r>
          </a:p>
          <a:p>
            <a:pPr marL="0" indent="0">
              <a:lnSpc>
                <a:spcPct val="100000"/>
              </a:lnSpc>
              <a:spcBef>
                <a:spcPts val="1400"/>
              </a:spcBef>
              <a:buNone/>
            </a:pPr>
            <a:r>
              <a:rPr lang="en-AU" sz="1600" b="0" i="0" u="sng" dirty="0">
                <a:solidFill>
                  <a:srgbClr val="296EAA"/>
                </a:solidFill>
                <a:effectLst/>
                <a:latin typeface="Abadi" panose="020B0604020104020204" pitchFamily="34" charset="0"/>
                <a:hlinkClick r:id="rId3"/>
              </a:rPr>
              <a:t>https://en.wikipedia.org/wiki/List_of_Falcon_9_and_Falcon_Heavy_launches</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4"/>
              </a:rPr>
              <a:t>https://github.com/vishal-suryawanshi/DS101-Capstone-Project/blob/80271795ef0633663fd37a7d6aff3846620cdbcd/Webscraping.ipynb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8D840D8D-80C7-2C7F-4743-F91020D099DC}"/>
              </a:ext>
            </a:extLst>
          </p:cNvPr>
          <p:cNvSpPr txBox="1"/>
          <p:nvPr/>
        </p:nvSpPr>
        <p:spPr>
          <a:xfrm>
            <a:off x="5327375" y="1510748"/>
            <a:ext cx="5942216" cy="5355312"/>
          </a:xfrm>
          <a:prstGeom prst="rect">
            <a:avLst/>
          </a:prstGeom>
          <a:noFill/>
        </p:spPr>
        <p:txBody>
          <a:bodyPr wrap="square" rtlCol="0">
            <a:spAutoFit/>
          </a:bodyPr>
          <a:lstStyle/>
          <a:p>
            <a:pPr marL="342900" indent="-342900">
              <a:buAutoNum type="arabicPeriod"/>
            </a:pPr>
            <a:r>
              <a:rPr lang="en-AU" dirty="0">
                <a:solidFill>
                  <a:schemeClr val="accent5"/>
                </a:solidFill>
                <a:latin typeface="Abadi" panose="020B0604020104020204" pitchFamily="34" charset="0"/>
              </a:rPr>
              <a:t>Get data using http get request and using that response create </a:t>
            </a:r>
            <a:r>
              <a:rPr lang="en-AU" dirty="0" err="1">
                <a:solidFill>
                  <a:schemeClr val="accent5"/>
                </a:solidFill>
                <a:latin typeface="Abadi" panose="020B0604020104020204" pitchFamily="34" charset="0"/>
              </a:rPr>
              <a:t>BeautifulSoup</a:t>
            </a:r>
            <a:r>
              <a:rPr lang="en-AU" dirty="0">
                <a:solidFill>
                  <a:schemeClr val="accent5"/>
                </a:solidFill>
                <a:latin typeface="Abadi" panose="020B0604020104020204" pitchFamily="34" charset="0"/>
              </a:rPr>
              <a:t> object</a:t>
            </a: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r>
              <a:rPr lang="en-AU" dirty="0">
                <a:solidFill>
                  <a:schemeClr val="accent5"/>
                </a:solidFill>
                <a:latin typeface="Abadi" panose="020B0604020104020204" pitchFamily="34" charset="0"/>
              </a:rPr>
              <a:t>Extract Column and headers of table using beautiful Soup</a:t>
            </a:r>
          </a:p>
          <a:p>
            <a:endParaRPr lang="en-AU" dirty="0">
              <a:solidFill>
                <a:schemeClr val="accent5"/>
              </a:solidFill>
              <a:latin typeface="Abadi" panose="020B0604020104020204" pitchFamily="34" charset="0"/>
            </a:endParaRPr>
          </a:p>
          <a:p>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pPr marL="342900" indent="-342900">
              <a:buAutoNum type="arabicPeriod"/>
            </a:pPr>
            <a:endParaRPr lang="en-AU" dirty="0">
              <a:solidFill>
                <a:schemeClr val="accent5"/>
              </a:solidFill>
              <a:latin typeface="Abadi" panose="020B0604020104020204" pitchFamily="34" charset="0"/>
            </a:endParaRPr>
          </a:p>
          <a:p>
            <a:endParaRPr lang="en-AU" dirty="0">
              <a:solidFill>
                <a:schemeClr val="accent5"/>
              </a:solidFill>
              <a:latin typeface="Abadi" panose="020B0604020104020204" pitchFamily="34" charset="0"/>
            </a:endParaRPr>
          </a:p>
        </p:txBody>
      </p:sp>
      <p:pic>
        <p:nvPicPr>
          <p:cNvPr id="8" name="Picture 7">
            <a:extLst>
              <a:ext uri="{FF2B5EF4-FFF2-40B4-BE49-F238E27FC236}">
                <a16:creationId xmlns:a16="http://schemas.microsoft.com/office/drawing/2014/main" id="{BFB60037-20E9-DB31-1680-287A574C690C}"/>
              </a:ext>
            </a:extLst>
          </p:cNvPr>
          <p:cNvPicPr>
            <a:picLocks noChangeAspect="1"/>
          </p:cNvPicPr>
          <p:nvPr/>
        </p:nvPicPr>
        <p:blipFill>
          <a:blip r:embed="rId5"/>
          <a:stretch>
            <a:fillRect/>
          </a:stretch>
        </p:blipFill>
        <p:spPr>
          <a:xfrm>
            <a:off x="5530727" y="2263326"/>
            <a:ext cx="6368090" cy="2331347"/>
          </a:xfrm>
          <a:prstGeom prst="rect">
            <a:avLst/>
          </a:prstGeom>
          <a:ln w="12700">
            <a:solidFill>
              <a:schemeClr val="accent1"/>
            </a:solidFill>
          </a:ln>
        </p:spPr>
      </p:pic>
      <p:pic>
        <p:nvPicPr>
          <p:cNvPr id="10" name="Picture 9">
            <a:extLst>
              <a:ext uri="{FF2B5EF4-FFF2-40B4-BE49-F238E27FC236}">
                <a16:creationId xmlns:a16="http://schemas.microsoft.com/office/drawing/2014/main" id="{E3E494DD-8D88-4798-FE47-004A2D2B3D9C}"/>
              </a:ext>
            </a:extLst>
          </p:cNvPr>
          <p:cNvPicPr>
            <a:picLocks noChangeAspect="1"/>
          </p:cNvPicPr>
          <p:nvPr/>
        </p:nvPicPr>
        <p:blipFill>
          <a:blip r:embed="rId6"/>
          <a:stretch>
            <a:fillRect/>
          </a:stretch>
        </p:blipFill>
        <p:spPr>
          <a:xfrm>
            <a:off x="5500084" y="5261599"/>
            <a:ext cx="6429375" cy="628650"/>
          </a:xfrm>
          <a:prstGeom prst="rect">
            <a:avLst/>
          </a:prstGeom>
          <a:ln w="12700">
            <a:solidFill>
              <a:schemeClr val="accent1"/>
            </a:solidFill>
          </a:ln>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059085EC-0617-9F8F-2B8D-BED96BCFFEB4}"/>
              </a:ext>
            </a:extLst>
          </p:cNvPr>
          <p:cNvSpPr txBox="1"/>
          <p:nvPr/>
        </p:nvSpPr>
        <p:spPr>
          <a:xfrm>
            <a:off x="770011" y="1470991"/>
            <a:ext cx="10687961" cy="4524315"/>
          </a:xfrm>
          <a:prstGeom prst="rect">
            <a:avLst/>
          </a:prstGeom>
          <a:noFill/>
        </p:spPr>
        <p:txBody>
          <a:bodyPr wrap="square" rtlCol="0">
            <a:spAutoFit/>
          </a:bodyPr>
          <a:lstStyle/>
          <a:p>
            <a:r>
              <a:rPr lang="en-AU" sz="1600" dirty="0">
                <a:solidFill>
                  <a:schemeClr val="accent5"/>
                </a:solidFill>
                <a:latin typeface="Abadi" panose="020B0604020104020204" pitchFamily="34" charset="0"/>
              </a:rPr>
              <a:t>3. Extract all row from response:</a:t>
            </a: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r>
              <a:rPr lang="en-AU" sz="1600" dirty="0">
                <a:solidFill>
                  <a:schemeClr val="accent5"/>
                </a:solidFill>
                <a:latin typeface="Abadi" panose="020B0604020104020204" pitchFamily="34" charset="0"/>
              </a:rPr>
              <a:t>4. Store data into pandas </a:t>
            </a:r>
            <a:r>
              <a:rPr lang="en-AU" sz="1600" dirty="0" err="1">
                <a:solidFill>
                  <a:schemeClr val="accent5"/>
                </a:solidFill>
                <a:latin typeface="Abadi" panose="020B0604020104020204" pitchFamily="34" charset="0"/>
              </a:rPr>
              <a:t>dataframe</a:t>
            </a:r>
            <a:r>
              <a:rPr lang="en-AU" sz="1600" dirty="0">
                <a:solidFill>
                  <a:schemeClr val="accent5"/>
                </a:solidFill>
                <a:latin typeface="Abadi" panose="020B0604020104020204" pitchFamily="34" charset="0"/>
              </a:rPr>
              <a:t>:</a:t>
            </a: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a:p>
            <a:endParaRPr lang="en-AU" sz="1600" dirty="0">
              <a:solidFill>
                <a:schemeClr val="accent5"/>
              </a:solidFill>
              <a:latin typeface="Abadi" panose="020B0604020104020204" pitchFamily="34" charset="0"/>
            </a:endParaRPr>
          </a:p>
        </p:txBody>
      </p:sp>
      <p:pic>
        <p:nvPicPr>
          <p:cNvPr id="12" name="Picture 11">
            <a:extLst>
              <a:ext uri="{FF2B5EF4-FFF2-40B4-BE49-F238E27FC236}">
                <a16:creationId xmlns:a16="http://schemas.microsoft.com/office/drawing/2014/main" id="{342C9A7B-C1B9-421F-01B6-E78F36F951CD}"/>
              </a:ext>
            </a:extLst>
          </p:cNvPr>
          <p:cNvPicPr>
            <a:picLocks noChangeAspect="1"/>
          </p:cNvPicPr>
          <p:nvPr/>
        </p:nvPicPr>
        <p:blipFill>
          <a:blip r:embed="rId3"/>
          <a:stretch>
            <a:fillRect/>
          </a:stretch>
        </p:blipFill>
        <p:spPr>
          <a:xfrm>
            <a:off x="1051684" y="1807668"/>
            <a:ext cx="5561151" cy="2596542"/>
          </a:xfrm>
          <a:prstGeom prst="rect">
            <a:avLst/>
          </a:prstGeom>
          <a:ln w="12700">
            <a:solidFill>
              <a:schemeClr val="accent1"/>
            </a:solidFill>
          </a:ln>
        </p:spPr>
      </p:pic>
      <p:pic>
        <p:nvPicPr>
          <p:cNvPr id="16" name="Picture 15">
            <a:extLst>
              <a:ext uri="{FF2B5EF4-FFF2-40B4-BE49-F238E27FC236}">
                <a16:creationId xmlns:a16="http://schemas.microsoft.com/office/drawing/2014/main" id="{1D557C23-FA5F-5562-0A6A-3D0CA7C6954D}"/>
              </a:ext>
            </a:extLst>
          </p:cNvPr>
          <p:cNvPicPr>
            <a:picLocks noChangeAspect="1"/>
          </p:cNvPicPr>
          <p:nvPr/>
        </p:nvPicPr>
        <p:blipFill>
          <a:blip r:embed="rId4"/>
          <a:stretch>
            <a:fillRect/>
          </a:stretch>
        </p:blipFill>
        <p:spPr>
          <a:xfrm>
            <a:off x="1051684" y="4811439"/>
            <a:ext cx="6818243" cy="1844158"/>
          </a:xfrm>
          <a:prstGeom prst="rect">
            <a:avLst/>
          </a:prstGeom>
          <a:ln w="12700">
            <a:solidFill>
              <a:schemeClr val="accent1"/>
            </a:solidFill>
          </a:ln>
        </p:spPr>
      </p:pic>
    </p:spTree>
    <p:extLst>
      <p:ext uri="{BB962C8B-B14F-4D97-AF65-F5344CB8AC3E}">
        <p14:creationId xmlns:p14="http://schemas.microsoft.com/office/powerpoint/2010/main" val="465102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2389" cy="4351338"/>
          </a:xfrm>
          <a:prstGeom prst="rect">
            <a:avLst/>
          </a:prstGeom>
        </p:spPr>
        <p:txBody>
          <a:bodyPr/>
          <a:lstStyle/>
          <a:p>
            <a:r>
              <a:rPr lang="en-US" sz="2200" dirty="0">
                <a:solidFill>
                  <a:schemeClr val="accent3">
                    <a:lumMod val="25000"/>
                  </a:schemeClr>
                </a:solidFill>
                <a:latin typeface="Abadi" panose="020B0604020104020204" pitchFamily="34" charset="0"/>
              </a:rPr>
              <a:t>In data wrangling step we performed Exploratory Analysis and determined training labels. </a:t>
            </a:r>
            <a:endParaRPr lang="en-US" dirty="0"/>
          </a:p>
          <a:p>
            <a:r>
              <a:rPr lang="en-US" sz="2000" dirty="0">
                <a:latin typeface="Abadi" panose="020B0604020104020204" pitchFamily="34" charset="0"/>
              </a:rPr>
              <a:t>We calculated the number of launches at each site, and the number and occurrence of each orbits</a:t>
            </a:r>
          </a:p>
          <a:p>
            <a:r>
              <a:rPr lang="en-US" sz="2000" dirty="0">
                <a:latin typeface="Abadi" panose="020B0604020104020204" pitchFamily="34" charset="0"/>
              </a:rPr>
              <a:t>We created landing outcome label from outcome column and exported the results to csv.</a:t>
            </a:r>
          </a:p>
          <a:p>
            <a:r>
              <a:rPr lang="en-US" sz="2000" dirty="0">
                <a:latin typeface="Abadi" panose="020B0604020104020204" pitchFamily="34" charset="0"/>
              </a:rPr>
              <a:t>We calculated number of occurrences in each orbit.</a:t>
            </a:r>
          </a:p>
          <a:p>
            <a:r>
              <a:rPr lang="en-GB" sz="2000" dirty="0">
                <a:latin typeface="Abadi" panose="020B0604020104020204" pitchFamily="34" charset="0"/>
              </a:rPr>
              <a:t>We calculated the number and occurrences of mission outcome per orbit type</a:t>
            </a:r>
          </a:p>
          <a:p>
            <a:endParaRPr lang="en-GB" sz="2000" dirty="0">
              <a:latin typeface="Abadi" panose="020B0604020104020204" pitchFamily="34" charset="0"/>
            </a:endParaRPr>
          </a:p>
          <a:p>
            <a:pPr marL="0" indent="0">
              <a:buNone/>
            </a:pPr>
            <a:r>
              <a:rPr lang="en-GB" sz="2000" dirty="0">
                <a:latin typeface="Abadi" panose="020B0604020104020204" pitchFamily="34" charset="0"/>
              </a:rPr>
              <a:t>GitHub URL:</a:t>
            </a:r>
            <a:br>
              <a:rPr lang="en-GB" sz="2000" dirty="0">
                <a:latin typeface="Abadi" panose="020B0604020104020204" pitchFamily="34" charset="0"/>
              </a:rPr>
            </a:br>
            <a:br>
              <a:rPr lang="en-GB" sz="2000" dirty="0">
                <a:latin typeface="Abadi" panose="020B0604020104020204" pitchFamily="34" charset="0"/>
              </a:rPr>
            </a:br>
            <a:r>
              <a:rPr lang="en-GB" sz="2000" dirty="0">
                <a:latin typeface="Abadi" panose="020B0604020104020204" pitchFamily="34" charset="0"/>
                <a:hlinkClick r:id="rId3"/>
              </a:rPr>
              <a:t>https://github.com/vishal-suryawanshi/DS101-Capstone-Project/blob/80271795ef0633663fd37a7d6aff3846620cdbcd/Spacex%20Data%20wrangling.ipynb</a:t>
            </a:r>
            <a:endParaRPr lang="en-GB" sz="2000" dirty="0">
              <a:latin typeface="Abadi" panose="020B0604020104020204" pitchFamily="34" charset="0"/>
            </a:endParaRPr>
          </a:p>
          <a:p>
            <a:pPr marL="0" indent="0">
              <a:buNone/>
            </a:pP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356963" y="5809778"/>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7898"/>
            <a:ext cx="10515600" cy="769316"/>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0" name="Picture 2">
            <a:extLst>
              <a:ext uri="{FF2B5EF4-FFF2-40B4-BE49-F238E27FC236}">
                <a16:creationId xmlns:a16="http://schemas.microsoft.com/office/drawing/2014/main" id="{1D342861-F1FC-2E6A-DF6A-5CCEC0AA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611" y="2059304"/>
            <a:ext cx="7507316" cy="30484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C4E45F-74F2-9BA8-7E96-96D8B75BBC8A}"/>
              </a:ext>
            </a:extLst>
          </p:cNvPr>
          <p:cNvSpPr txBox="1"/>
          <p:nvPr/>
        </p:nvSpPr>
        <p:spPr>
          <a:xfrm rot="10800000" flipV="1">
            <a:off x="4657553" y="5198586"/>
            <a:ext cx="7277374" cy="584775"/>
          </a:xfrm>
          <a:prstGeom prst="rect">
            <a:avLst/>
          </a:prstGeom>
          <a:noFill/>
        </p:spPr>
        <p:txBody>
          <a:bodyPr wrap="square" rtlCol="0">
            <a:spAutoFit/>
          </a:bodyPr>
          <a:lstStyle/>
          <a:p>
            <a:r>
              <a:rPr lang="en-GB" sz="1600" dirty="0"/>
              <a:t>We see that different launch sites have different success rates. CCAFS LC-40, has a success rate of 60 %, while  KSC LC-39A and VAFB SLC 4E has a success rate of 77%.</a:t>
            </a:r>
            <a:endParaRPr lang="en-AU" sz="1600" dirty="0"/>
          </a:p>
        </p:txBody>
      </p:sp>
      <p:pic>
        <p:nvPicPr>
          <p:cNvPr id="2054" name="Picture 6">
            <a:extLst>
              <a:ext uri="{FF2B5EF4-FFF2-40B4-BE49-F238E27FC236}">
                <a16:creationId xmlns:a16="http://schemas.microsoft.com/office/drawing/2014/main" id="{BB0CFCB2-1578-AB92-096B-1C82F6F7D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34" y="2097214"/>
            <a:ext cx="3657600" cy="30714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11DE5E-06DF-972A-A3C5-3C597A4F8056}"/>
              </a:ext>
            </a:extLst>
          </p:cNvPr>
          <p:cNvSpPr txBox="1"/>
          <p:nvPr/>
        </p:nvSpPr>
        <p:spPr>
          <a:xfrm>
            <a:off x="528156" y="5168670"/>
            <a:ext cx="3818557" cy="954107"/>
          </a:xfrm>
          <a:prstGeom prst="rect">
            <a:avLst/>
          </a:prstGeom>
          <a:noFill/>
        </p:spPr>
        <p:txBody>
          <a:bodyPr wrap="square" rtlCol="0">
            <a:spAutoFit/>
          </a:bodyPr>
          <a:lstStyle/>
          <a:p>
            <a:r>
              <a:rPr lang="en-GB" sz="1400" dirty="0">
                <a:latin typeface="Abadi" panose="020B0604020104020204" pitchFamily="34" charset="0"/>
              </a:rPr>
              <a:t>We observed Payload Vs. Launch Site scatter point chart you will find for the VAFB-SLC  launch site there are no  rockets  launched for  heavy payload mass(greater than 10000).</a:t>
            </a:r>
            <a:endParaRPr lang="en-AU" sz="1400" dirty="0">
              <a:latin typeface="Abadi" panose="020B0604020104020204" pitchFamily="34" charset="0"/>
            </a:endParaRPr>
          </a:p>
        </p:txBody>
      </p:sp>
      <p:sp>
        <p:nvSpPr>
          <p:cNvPr id="10" name="TextBox 9">
            <a:extLst>
              <a:ext uri="{FF2B5EF4-FFF2-40B4-BE49-F238E27FC236}">
                <a16:creationId xmlns:a16="http://schemas.microsoft.com/office/drawing/2014/main" id="{03EC8A94-88AE-EDD8-7067-1280F911633D}"/>
              </a:ext>
            </a:extLst>
          </p:cNvPr>
          <p:cNvSpPr txBox="1"/>
          <p:nvPr/>
        </p:nvSpPr>
        <p:spPr>
          <a:xfrm>
            <a:off x="636104" y="6122777"/>
            <a:ext cx="10649507" cy="584775"/>
          </a:xfrm>
          <a:prstGeom prst="rect">
            <a:avLst/>
          </a:prstGeom>
          <a:noFill/>
        </p:spPr>
        <p:txBody>
          <a:bodyPr wrap="square" rtlCol="0">
            <a:spAutoFit/>
          </a:bodyPr>
          <a:lstStyle/>
          <a:p>
            <a:r>
              <a:rPr lang="en-AU" sz="1600" b="1" dirty="0">
                <a:latin typeface="Abadi" panose="020B0604020104020204" pitchFamily="34" charset="0"/>
              </a:rPr>
              <a:t>GitHub URL:</a:t>
            </a:r>
            <a:r>
              <a:rPr lang="en-AU" sz="1600" dirty="0">
                <a:latin typeface="Abadi" panose="020B0604020104020204" pitchFamily="34" charset="0"/>
              </a:rPr>
              <a:t> </a:t>
            </a:r>
            <a:r>
              <a:rPr lang="en-AU" sz="1600" dirty="0">
                <a:latin typeface="Abadi" panose="020B0604020104020204" pitchFamily="34" charset="0"/>
                <a:hlinkClick r:id="rId5"/>
              </a:rPr>
              <a:t>https://github.com/vishal-suryawanshi/DS101-Capstone-Project/blob/a8436b682bb1aeaa29fabf196a9aae5c7790fbbc/EDA%20Data%20Visualization%20.ipynb</a:t>
            </a:r>
            <a:endParaRPr lang="en-AU" sz="16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4"/>
            <a:ext cx="9745589" cy="484583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SpaceX data using sqlalchemy and performed Exploratory data analysis using sql extension in jupyter notebook.</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sz="1800" dirty="0">
                <a:latin typeface="Abadi" panose="020B0604020104020204" pitchFamily="34" charset="0"/>
              </a:rPr>
              <a:t>GitHub URL: </a:t>
            </a:r>
            <a:r>
              <a:rPr lang="en-US" sz="1800" dirty="0">
                <a:latin typeface="Abadi" panose="020B0604020104020204" pitchFamily="34" charset="0"/>
                <a:hlinkClick r:id="rId3"/>
              </a:rPr>
              <a:t>https://github.com/vishal-suryawanshi/DS101-Capstone-Project/blob/0c6d52f6236f6c566e3a25c58988d12fda3262f7/jupyter-labs-eda-sql-coursera_sqllite.ipynb</a:t>
            </a:r>
            <a:endParaRPr lang="en-US"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6175"/>
            <a:ext cx="10515600" cy="4896714"/>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1700" dirty="0">
                <a:latin typeface="Abadi" panose="020B0604020104020204" pitchFamily="34" charset="0"/>
              </a:rPr>
              <a:t>GitHub URL: </a:t>
            </a:r>
            <a:r>
              <a:rPr lang="en-US" sz="1600" dirty="0">
                <a:latin typeface="Abadi" panose="020B0604020104020204" pitchFamily="34" charset="0"/>
                <a:hlinkClick r:id="rId3"/>
              </a:rPr>
              <a:t>https://github.com/vishal-suryawanshi/DS101-Capstone-Project/blob/4d1b92a0416da8e701942014d342092807b4d250/Interactive%20map%20using%20Folium.ipynb</a:t>
            </a:r>
            <a:endParaRPr lang="en-US" sz="1600" dirty="0">
              <a:latin typeface="Abadi" panose="020B0604020104020204" pitchFamily="34" charset="0"/>
            </a:endParaRPr>
          </a:p>
          <a:p>
            <a:r>
              <a:rPr lang="en-US" sz="1700" dirty="0">
                <a:latin typeface="Abadi" panose="020B0604020104020204" pitchFamily="34" charset="0"/>
              </a:rPr>
              <a:t>Folium Images:</a:t>
            </a:r>
            <a:r>
              <a:rPr lang="en-US" sz="1600" dirty="0">
                <a:latin typeface="Abadi" panose="020B0604020104020204" pitchFamily="34" charset="0"/>
              </a:rPr>
              <a:t> </a:t>
            </a:r>
            <a:r>
              <a:rPr lang="en-US" sz="1600" dirty="0">
                <a:latin typeface="Abadi" panose="020B0604020104020204" pitchFamily="34" charset="0"/>
                <a:hlinkClick r:id="rId4"/>
              </a:rPr>
              <a:t>https://github.com/vishal-suryawanshi/DS101-Capstone-Project/tree/main/Folium%20Images</a:t>
            </a:r>
            <a:endParaRPr lang="en-US"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 After selecting any launch site from dropdown it will show the percentage of successful and Failed launch for that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 Also provided Payload Mass slider from range 0 Kg to 1000 Kg.</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rPr>
              <a:t>Python File: </a:t>
            </a:r>
            <a:r>
              <a:rPr lang="en-US" sz="1600" dirty="0">
                <a:solidFill>
                  <a:schemeClr val="accent3">
                    <a:lumMod val="25000"/>
                  </a:schemeClr>
                </a:solidFill>
                <a:latin typeface="Abadi" panose="020B0604020104020204" pitchFamily="34" charset="0"/>
                <a:hlinkClick r:id="rId3"/>
              </a:rPr>
              <a:t>https://github.com/vishal-suryawanshi/DS101-Capstone-Project/blob/80271795ef0633663fd37a7d6aff3846620cdbcd/Interactive%20Dashboard%20with%20Ploty%20Dash.py</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Images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hlinkClick r:id="rId4"/>
              </a:rPr>
              <a:t>https://github.com/vishal-suryawanshi/DS101-Capstone-Project/tree/main/Images</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4"/>
            <a:ext cx="9745589" cy="47985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pandas, transformed the data, split our data into training and testing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built Logistic Regression, KNN, SVM and Decision tree machine learning classification models and tuned with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 In our case it is decision tree is a best model with accuracy of 87%.</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https://github.com/vishal-suryawanshi/DS101-Capstone-Project/blob/5712c6733aa974b6db25d59ce0f926f687abc094/SpaceX_Machine%20Learning%20Prediction_Part_5.ipynb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2559"/>
            <a:ext cx="10616847" cy="4974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Ø"/>
            </a:pPr>
            <a:r>
              <a:rPr lang="en-GB" sz="1800" dirty="0">
                <a:solidFill>
                  <a:schemeClr val="bg2">
                    <a:lumMod val="50000"/>
                  </a:schemeClr>
                </a:solidFill>
                <a:latin typeface="Abadi" panose="020B0604020104020204" pitchFamily="34" charset="0"/>
              </a:rPr>
              <a:t>different launch sites have different success rates. CCAFS LC-40, has a success rate of 60 %, while  KSC LC-39A and VAFB SLC 4E has a success rate of 77%.</a:t>
            </a:r>
          </a:p>
          <a:p>
            <a:pPr lvl="1">
              <a:lnSpc>
                <a:spcPct val="100000"/>
              </a:lnSpc>
              <a:spcBef>
                <a:spcPts val="1400"/>
              </a:spcBef>
              <a:buFont typeface="Wingdings" panose="05000000000000000000" pitchFamily="2" charset="2"/>
              <a:buChar char="Ø"/>
            </a:pPr>
            <a:r>
              <a:rPr lang="en-GB" sz="1800" dirty="0">
                <a:solidFill>
                  <a:schemeClr val="bg2">
                    <a:lumMod val="50000"/>
                  </a:schemeClr>
                </a:solidFill>
                <a:latin typeface="Abadi" panose="020B0604020104020204" pitchFamily="34" charset="0"/>
              </a:rPr>
              <a:t>F</a:t>
            </a:r>
            <a:r>
              <a:rPr lang="en-GB" sz="1800" b="0" i="0" dirty="0">
                <a:solidFill>
                  <a:schemeClr val="bg2">
                    <a:lumMod val="50000"/>
                  </a:schemeClr>
                </a:solidFill>
                <a:effectLst/>
                <a:latin typeface="Abadi" panose="020B0604020104020204" pitchFamily="34" charset="0"/>
              </a:rPr>
              <a:t>or the VAFB-SLC launch site there are no rockets launched for heavy payload mass(greater than 10000).</a:t>
            </a:r>
          </a:p>
          <a:p>
            <a:pPr lvl="1">
              <a:lnSpc>
                <a:spcPct val="100000"/>
              </a:lnSpc>
              <a:spcBef>
                <a:spcPts val="1400"/>
              </a:spcBef>
              <a:buFont typeface="Wingdings" panose="05000000000000000000" pitchFamily="2" charset="2"/>
              <a:buChar char="Ø"/>
            </a:pPr>
            <a:r>
              <a:rPr lang="en-GB" sz="1800" dirty="0">
                <a:solidFill>
                  <a:schemeClr val="bg2">
                    <a:lumMod val="50000"/>
                  </a:schemeClr>
                </a:solidFill>
                <a:latin typeface="Abadi" panose="020B0604020104020204" pitchFamily="34" charset="0"/>
              </a:rPr>
              <a:t>I</a:t>
            </a:r>
            <a:r>
              <a:rPr lang="en-GB" sz="1800" b="0" i="0" dirty="0">
                <a:solidFill>
                  <a:schemeClr val="bg2">
                    <a:lumMod val="50000"/>
                  </a:schemeClr>
                </a:solidFill>
                <a:effectLst/>
                <a:latin typeface="Abadi" panose="020B0604020104020204" pitchFamily="34" charset="0"/>
              </a:rPr>
              <a:t>n the LEO orbit the Success appears related to the number of flights; on the other hand, there seems to be no relationship between flight number when in GTO orbit.</a:t>
            </a:r>
          </a:p>
          <a:p>
            <a:pPr lvl="1">
              <a:lnSpc>
                <a:spcPct val="100000"/>
              </a:lnSpc>
              <a:spcBef>
                <a:spcPts val="1400"/>
              </a:spcBef>
              <a:buFont typeface="Wingdings" panose="05000000000000000000" pitchFamily="2" charset="2"/>
              <a:buChar char="Ø"/>
            </a:pPr>
            <a:r>
              <a:rPr lang="en-GB" sz="1900" b="0" i="0" dirty="0">
                <a:solidFill>
                  <a:schemeClr val="bg2">
                    <a:lumMod val="50000"/>
                  </a:schemeClr>
                </a:solidFill>
                <a:effectLst/>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a:t>
            </a:r>
            <a:r>
              <a:rPr lang="en-GB" sz="1900" dirty="0">
                <a:solidFill>
                  <a:schemeClr val="bg2">
                    <a:lumMod val="50000"/>
                  </a:schemeClr>
                </a:solidFill>
                <a:latin typeface="Abadi" panose="020B0604020104020204" pitchFamily="34" charset="0"/>
              </a:rPr>
              <a:t>here.</a:t>
            </a:r>
          </a:p>
          <a:p>
            <a:pPr lvl="1">
              <a:lnSpc>
                <a:spcPct val="100000"/>
              </a:lnSpc>
              <a:spcBef>
                <a:spcPts val="1400"/>
              </a:spcBef>
              <a:buFont typeface="Wingdings" panose="05000000000000000000" pitchFamily="2" charset="2"/>
              <a:buChar char="Ø"/>
            </a:pPr>
            <a:r>
              <a:rPr lang="en-GB" sz="1900" dirty="0">
                <a:solidFill>
                  <a:schemeClr val="bg2">
                    <a:lumMod val="50000"/>
                  </a:schemeClr>
                </a:solidFill>
                <a:latin typeface="Abadi" panose="020B0604020104020204" pitchFamily="34" charset="0"/>
              </a:rPr>
              <a:t>Success rate since 2013 kept increasing till 2020.</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103172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649498"/>
            <a:ext cx="10616847" cy="4974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1026" name="Picture 2">
            <a:extLst>
              <a:ext uri="{FF2B5EF4-FFF2-40B4-BE49-F238E27FC236}">
                <a16:creationId xmlns:a16="http://schemas.microsoft.com/office/drawing/2014/main" id="{D974CADA-22C0-8F8F-2610-C8DDAF6F9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08" y="2461409"/>
            <a:ext cx="5185590" cy="2360219"/>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9DCB40-D712-C910-76D6-D60C38FBB3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82316"/>
            <a:ext cx="5633060" cy="2339311"/>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2559"/>
            <a:ext cx="10616847" cy="4974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2000" dirty="0">
                <a:solidFill>
                  <a:schemeClr val="bg2">
                    <a:lumMod val="50000"/>
                  </a:schemeClr>
                </a:solidFill>
                <a:latin typeface="Abadi" panose="020B0604020104020204" pitchFamily="34" charset="0"/>
              </a:rPr>
              <a:t>Logistic Regression accuracy:  0.8464285714285713</a:t>
            </a:r>
          </a:p>
          <a:p>
            <a:pPr lvl="1"/>
            <a:r>
              <a:rPr lang="en-US" sz="2000" dirty="0">
                <a:solidFill>
                  <a:schemeClr val="bg2">
                    <a:lumMod val="50000"/>
                  </a:schemeClr>
                </a:solidFill>
                <a:latin typeface="Abadi" panose="020B0604020104020204" pitchFamily="34" charset="0"/>
              </a:rPr>
              <a:t>SVM accuracy:  0.8482142857142856</a:t>
            </a:r>
          </a:p>
          <a:p>
            <a:pPr lvl="1"/>
            <a:r>
              <a:rPr lang="en-US" sz="2000" dirty="0">
                <a:solidFill>
                  <a:schemeClr val="bg2">
                    <a:lumMod val="50000"/>
                  </a:schemeClr>
                </a:solidFill>
                <a:latin typeface="Abadi" panose="020B0604020104020204" pitchFamily="34" charset="0"/>
              </a:rPr>
              <a:t>Decision Tree accuracy:  0.8625</a:t>
            </a:r>
          </a:p>
          <a:p>
            <a:pPr lvl="1"/>
            <a:r>
              <a:rPr lang="en-US" sz="2000" dirty="0">
                <a:solidFill>
                  <a:schemeClr val="bg2">
                    <a:lumMod val="50000"/>
                  </a:schemeClr>
                </a:solidFill>
                <a:latin typeface="Abadi" panose="020B0604020104020204" pitchFamily="34" charset="0"/>
              </a:rPr>
              <a:t>KNN accuracy:  0.8482142857142858</a:t>
            </a:r>
          </a:p>
          <a:p>
            <a:pPr marL="457200" lvl="1" indent="0">
              <a:buNone/>
            </a:pPr>
            <a:r>
              <a:rPr lang="en-US" sz="1800" dirty="0"/>
              <a:t>	</a:t>
            </a:r>
          </a:p>
          <a:p>
            <a:pPr marL="457200" lvl="1" indent="0">
              <a:buNone/>
            </a:pPr>
            <a:r>
              <a:rPr lang="en-US" sz="1800" dirty="0">
                <a:solidFill>
                  <a:schemeClr val="accent5"/>
                </a:solidFill>
                <a:latin typeface="Abadi" panose="020B0604020104020204" pitchFamily="34" charset="0"/>
              </a:rPr>
              <a:t>Decision Tree performs best with accuracy of  86.25%</a:t>
            </a:r>
          </a:p>
          <a:p>
            <a:pPr marL="457200" lvl="1" indent="0">
              <a:buNone/>
            </a:pPr>
            <a:r>
              <a:rPr lang="en-US" sz="1800" dirty="0">
                <a:solidFill>
                  <a:schemeClr val="accent5"/>
                </a:solidFill>
                <a:latin typeface="Abadi" panose="020B0604020104020204" pitchFamily="34" charset="0"/>
              </a:rPr>
              <a:t>Best Parameters of tree :  </a:t>
            </a:r>
            <a:br>
              <a:rPr lang="en-US" sz="1800" dirty="0">
                <a:solidFill>
                  <a:schemeClr val="accent5"/>
                </a:solidFill>
                <a:latin typeface="Abadi" panose="020B0604020104020204" pitchFamily="34" charset="0"/>
              </a:rPr>
            </a:br>
            <a:r>
              <a:rPr lang="en-US" sz="1800" dirty="0">
                <a:solidFill>
                  <a:schemeClr val="accent5"/>
                </a:solidFill>
                <a:latin typeface="Abadi" panose="020B0604020104020204" pitchFamily="34" charset="0"/>
              </a:rPr>
              <a:t>{'criterion': '</a:t>
            </a:r>
            <a:r>
              <a:rPr lang="en-US" sz="1800" dirty="0" err="1">
                <a:solidFill>
                  <a:schemeClr val="accent5"/>
                </a:solidFill>
                <a:latin typeface="Abadi" panose="020B0604020104020204" pitchFamily="34" charset="0"/>
              </a:rPr>
              <a:t>gini</a:t>
            </a:r>
            <a:r>
              <a:rPr lang="en-US" sz="1800" dirty="0">
                <a:solidFill>
                  <a:schemeClr val="accent5"/>
                </a:solidFill>
                <a:latin typeface="Abadi" panose="020B0604020104020204" pitchFamily="34" charset="0"/>
              </a:rPr>
              <a:t>', '</a:t>
            </a:r>
            <a:r>
              <a:rPr lang="en-US" sz="1800" dirty="0" err="1">
                <a:solidFill>
                  <a:schemeClr val="accent5"/>
                </a:solidFill>
                <a:latin typeface="Abadi" panose="020B0604020104020204" pitchFamily="34" charset="0"/>
              </a:rPr>
              <a:t>max_depth</a:t>
            </a:r>
            <a:r>
              <a:rPr lang="en-US" sz="1800" dirty="0">
                <a:solidFill>
                  <a:schemeClr val="accent5"/>
                </a:solidFill>
                <a:latin typeface="Abadi" panose="020B0604020104020204" pitchFamily="34" charset="0"/>
              </a:rPr>
              <a:t>': 2, '</a:t>
            </a:r>
            <a:r>
              <a:rPr lang="en-US" sz="1800" dirty="0" err="1">
                <a:solidFill>
                  <a:schemeClr val="accent5"/>
                </a:solidFill>
                <a:latin typeface="Abadi" panose="020B0604020104020204" pitchFamily="34" charset="0"/>
              </a:rPr>
              <a:t>max_features</a:t>
            </a:r>
            <a:r>
              <a:rPr lang="en-US" sz="1800" dirty="0">
                <a:solidFill>
                  <a:schemeClr val="accent5"/>
                </a:solidFill>
                <a:latin typeface="Abadi" panose="020B0604020104020204" pitchFamily="34" charset="0"/>
              </a:rPr>
              <a:t>': 'sqrt', '</a:t>
            </a:r>
            <a:r>
              <a:rPr lang="en-US" sz="1800" dirty="0" err="1">
                <a:solidFill>
                  <a:schemeClr val="accent5"/>
                </a:solidFill>
                <a:latin typeface="Abadi" panose="020B0604020104020204" pitchFamily="34" charset="0"/>
              </a:rPr>
              <a:t>min_samples_leaf</a:t>
            </a:r>
            <a:r>
              <a:rPr lang="en-US" sz="1800" dirty="0">
                <a:solidFill>
                  <a:schemeClr val="accent5"/>
                </a:solidFill>
                <a:latin typeface="Abadi" panose="020B0604020104020204" pitchFamily="34" charset="0"/>
              </a:rPr>
              <a:t>': 2, '</a:t>
            </a:r>
            <a:r>
              <a:rPr lang="en-US" sz="1800" dirty="0" err="1">
                <a:solidFill>
                  <a:schemeClr val="accent5"/>
                </a:solidFill>
                <a:latin typeface="Abadi" panose="020B0604020104020204" pitchFamily="34" charset="0"/>
              </a:rPr>
              <a:t>min_samples_split</a:t>
            </a:r>
            <a:r>
              <a:rPr lang="en-US" sz="1800" dirty="0">
                <a:solidFill>
                  <a:schemeClr val="accent5"/>
                </a:solidFill>
                <a:latin typeface="Abadi" panose="020B0604020104020204" pitchFamily="34" charset="0"/>
              </a:rPr>
              <a:t>': 5, 'splitter': 'best'}</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9013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21263"/>
            <a:ext cx="10420638" cy="1298087"/>
          </a:xfrm>
          <a:prstGeom prst="rect">
            <a:avLst/>
          </a:prstGeom>
        </p:spPr>
        <p:txBody>
          <a:bodyPr>
            <a:noAutofit/>
          </a:bodyPr>
          <a:lstStyle/>
          <a:p>
            <a:pPr>
              <a:lnSpc>
                <a:spcPct val="100000"/>
              </a:lnSpc>
              <a:spcBef>
                <a:spcPts val="1400"/>
              </a:spcBef>
            </a:pPr>
            <a:r>
              <a:rPr lang="en-GB" sz="1800" b="0" i="0" dirty="0">
                <a:solidFill>
                  <a:srgbClr val="000000"/>
                </a:solidFill>
                <a:effectLst/>
                <a:latin typeface="Abadi" panose="020B0604020104020204" pitchFamily="34" charset="0"/>
              </a:rPr>
              <a:t>We see that as the flight number increases, the first stage is more likely to land successfully. </a:t>
            </a:r>
          </a:p>
          <a:p>
            <a:pPr>
              <a:lnSpc>
                <a:spcPct val="100000"/>
              </a:lnSpc>
              <a:spcBef>
                <a:spcPts val="1400"/>
              </a:spcBef>
            </a:pPr>
            <a:r>
              <a:rPr lang="en-GB" sz="1800" b="0" i="0" dirty="0">
                <a:solidFill>
                  <a:srgbClr val="000000"/>
                </a:solidFill>
                <a:effectLst/>
                <a:latin typeface="Abadi" panose="020B0604020104020204" pitchFamily="34" charset="0"/>
              </a:rPr>
              <a:t>The payload mass is also important; it seems the more massive the payload, the less likely the first stage will return.</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48975082-85AE-ED9F-9723-7A3EB9893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9" y="1786133"/>
            <a:ext cx="10866783" cy="2833492"/>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42907"/>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We see that different launch sites have different success rates. </a:t>
            </a:r>
          </a:p>
          <a:p>
            <a:pPr>
              <a:lnSpc>
                <a:spcPct val="100000"/>
              </a:lnSpc>
              <a:spcBef>
                <a:spcPts val="1400"/>
              </a:spcBef>
            </a:pPr>
            <a:r>
              <a:rPr lang="en-GB" sz="2200" dirty="0">
                <a:solidFill>
                  <a:schemeClr val="accent3">
                    <a:lumMod val="25000"/>
                  </a:schemeClr>
                </a:solidFill>
                <a:latin typeface="Abadi" panose="020B0604020104020204" pitchFamily="34" charset="0"/>
              </a:rPr>
              <a:t>CCAFS LC-40, has a success rate of 60 %, while KSC LC-39A and VAFB SLC 4E has a success rate of 77%.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7B9AE2B2-DB6D-7BD3-31D2-B617072F0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140" y="1615191"/>
            <a:ext cx="5083869" cy="4600313"/>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r>
              <a:rPr lang="en-US" sz="2200" dirty="0">
                <a:latin typeface="Abadi" panose="020B0604020104020204" pitchFamily="34" charset="0"/>
              </a:rPr>
              <a:t>From VLEO to SO success rate goes on decreasing.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DD0EE3E8-29C4-A20C-929E-D954A2040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844745"/>
            <a:ext cx="6858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761818" cy="3811588"/>
          </a:xfrm>
          <a:prstGeom prst="rect">
            <a:avLst/>
          </a:prstGeom>
        </p:spPr>
        <p:txBody>
          <a:bodyPr>
            <a:normAutofit/>
          </a:bodyPr>
          <a:lstStyle/>
          <a:p>
            <a:pPr>
              <a:lnSpc>
                <a:spcPct val="100000"/>
              </a:lnSpc>
              <a:spcBef>
                <a:spcPts val="1400"/>
              </a:spcBef>
            </a:pPr>
            <a:r>
              <a:rPr lang="en-GB" sz="2000" b="0" i="0" dirty="0">
                <a:solidFill>
                  <a:srgbClr val="000000"/>
                </a:solidFill>
                <a:effectLst/>
                <a:latin typeface="Abadi" panose="020B0604020104020204" pitchFamily="34" charset="0"/>
              </a:rPr>
              <a:t>LEO orbit the Success appears related to the number of flights; on the other hand, there seems to be no relationship between flight number when in GTO orbit.</a:t>
            </a:r>
          </a:p>
          <a:p>
            <a:pPr>
              <a:lnSpc>
                <a:spcPct val="100000"/>
              </a:lnSpc>
              <a:spcBef>
                <a:spcPts val="1400"/>
              </a:spcBef>
            </a:pPr>
            <a:r>
              <a:rPr lang="en-GB" sz="2000" dirty="0">
                <a:solidFill>
                  <a:srgbClr val="000000"/>
                </a:solidFill>
                <a:latin typeface="Abadi" panose="020B0604020104020204" pitchFamily="34" charset="0"/>
              </a:rPr>
              <a:t>VLEO and SSO has more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1F7691E8-2576-E1AA-D9B3-84E50D0F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829" y="1823415"/>
            <a:ext cx="6753782" cy="4445957"/>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l"/>
            <a:r>
              <a:rPr lang="en-GB" sz="2000" b="0" i="0" dirty="0">
                <a:solidFill>
                  <a:srgbClr val="000000"/>
                </a:solidFill>
                <a:effectLst/>
                <a:latin typeface="Abadi" panose="020B0604020104020204" pitchFamily="34" charset="0"/>
              </a:rPr>
              <a:t>With heavy payloads the successful landing or positive landing rate are more for Polar, LEO and ISS.</a:t>
            </a:r>
          </a:p>
          <a:p>
            <a:pPr algn="l"/>
            <a:r>
              <a:rPr lang="en-GB" sz="2000" b="0" i="0" dirty="0">
                <a:solidFill>
                  <a:srgbClr val="000000"/>
                </a:solidFill>
                <a:effectLst/>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9D941DEE-EC32-3F9E-3A1E-B4BCE13F1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598129"/>
            <a:ext cx="6928260" cy="4470946"/>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59607" y="6077531"/>
            <a:ext cx="6266893" cy="483637"/>
          </a:xfrm>
          <a:prstGeom prst="rect">
            <a:avLst/>
          </a:prstGeom>
        </p:spPr>
        <p:txBody>
          <a:bodyPr>
            <a:normAutofit/>
          </a:bodyPr>
          <a:lstStyle/>
          <a:p>
            <a:pPr marL="0" indent="0">
              <a:lnSpc>
                <a:spcPct val="100000"/>
              </a:lnSpc>
              <a:spcBef>
                <a:spcPts val="1400"/>
              </a:spcBef>
              <a:buNone/>
            </a:pPr>
            <a:r>
              <a:rPr lang="en-GB" sz="1800" dirty="0">
                <a:solidFill>
                  <a:srgbClr val="000000"/>
                </a:solidFill>
                <a:latin typeface="Abadi" panose="020B0604020104020204" pitchFamily="34" charset="0"/>
              </a:rPr>
              <a:t>S</a:t>
            </a:r>
            <a:r>
              <a:rPr lang="en-GB" sz="1800" b="0" i="0" dirty="0">
                <a:solidFill>
                  <a:srgbClr val="000000"/>
                </a:solidFill>
                <a:effectLst/>
                <a:latin typeface="Abadi" panose="020B0604020104020204" pitchFamily="34" charset="0"/>
              </a:rPr>
              <a:t>uccess rate since 2013 kept increasing till 2020</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6" name="Picture 4">
            <a:extLst>
              <a:ext uri="{FF2B5EF4-FFF2-40B4-BE49-F238E27FC236}">
                <a16:creationId xmlns:a16="http://schemas.microsoft.com/office/drawing/2014/main" id="{DD821978-491A-E3B6-A1C6-105364656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072" y="1359589"/>
            <a:ext cx="7106893" cy="487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14497" y="5201965"/>
            <a:ext cx="9745589" cy="79658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distinct Key word to get unique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There are total 4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FC7F742-D30E-A3E9-80BF-D1B2F8A848A3}"/>
              </a:ext>
            </a:extLst>
          </p:cNvPr>
          <p:cNvPicPr>
            <a:picLocks noChangeAspect="1"/>
          </p:cNvPicPr>
          <p:nvPr/>
        </p:nvPicPr>
        <p:blipFill>
          <a:blip r:embed="rId3"/>
          <a:stretch>
            <a:fillRect/>
          </a:stretch>
        </p:blipFill>
        <p:spPr>
          <a:xfrm>
            <a:off x="2368366" y="1575145"/>
            <a:ext cx="6346406" cy="3139374"/>
          </a:xfrm>
          <a:prstGeom prst="rect">
            <a:avLst/>
          </a:prstGeom>
          <a:ln w="12700">
            <a:solidFill>
              <a:schemeClr val="accent1"/>
            </a:solidFill>
          </a:ln>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3131"/>
            <a:ext cx="10515600" cy="5249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from Wikipedia using Web Scrapping</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Dashboard using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Classification using Machine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Dashboard Screenshot</a:t>
            </a:r>
          </a:p>
          <a:p>
            <a:pPr lvl="1">
              <a:lnSpc>
                <a:spcPct val="100000"/>
              </a:lnSpc>
              <a:spcBef>
                <a:spcPts val="1400"/>
              </a:spcBef>
            </a:pPr>
            <a:r>
              <a:rPr lang="en-US" sz="1600" dirty="0">
                <a:solidFill>
                  <a:schemeClr val="accent3">
                    <a:lumMod val="25000"/>
                  </a:schemeClr>
                </a:solidFill>
                <a:latin typeface="Abadi" panose="020B0604020104020204" pitchFamily="34" charset="0"/>
              </a:rPr>
              <a:t>Classification using machine learning 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59842" y="5361771"/>
            <a:ext cx="8555757" cy="9556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like key word to match pattern and limit key word to limit the number of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0A1DCC8-DB32-EB14-912F-E9EB5E92454E}"/>
              </a:ext>
            </a:extLst>
          </p:cNvPr>
          <p:cNvPicPr>
            <a:picLocks noChangeAspect="1"/>
          </p:cNvPicPr>
          <p:nvPr/>
        </p:nvPicPr>
        <p:blipFill>
          <a:blip r:embed="rId3"/>
          <a:stretch>
            <a:fillRect/>
          </a:stretch>
        </p:blipFill>
        <p:spPr>
          <a:xfrm>
            <a:off x="1959842" y="1423988"/>
            <a:ext cx="8272316" cy="3601494"/>
          </a:xfrm>
          <a:prstGeom prst="rect">
            <a:avLst/>
          </a:prstGeom>
          <a:ln w="12700">
            <a:solidFill>
              <a:schemeClr val="accent1"/>
            </a:solidFill>
          </a:ln>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43554"/>
            <a:ext cx="9745589" cy="9556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we used SUM function of sql with Customer filter.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A61C827-225D-84DD-144A-520276A255D1}"/>
              </a:ext>
            </a:extLst>
          </p:cNvPr>
          <p:cNvPicPr>
            <a:picLocks noChangeAspect="1"/>
          </p:cNvPicPr>
          <p:nvPr/>
        </p:nvPicPr>
        <p:blipFill>
          <a:blip r:embed="rId3"/>
          <a:stretch>
            <a:fillRect/>
          </a:stretch>
        </p:blipFill>
        <p:spPr>
          <a:xfrm>
            <a:off x="761397" y="1885949"/>
            <a:ext cx="10634390" cy="2063199"/>
          </a:xfrm>
          <a:prstGeom prst="rect">
            <a:avLst/>
          </a:prstGeom>
          <a:ln w="12700">
            <a:solidFill>
              <a:schemeClr val="accent1"/>
            </a:solidFill>
          </a:ln>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16791"/>
            <a:ext cx="9745589" cy="1035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average payload mass carried by booster version F9 v1.1 we used AVG function of SQL with filter on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8154516-F5F0-A52C-93A9-575BBC6719C2}"/>
              </a:ext>
            </a:extLst>
          </p:cNvPr>
          <p:cNvPicPr>
            <a:picLocks noChangeAspect="1"/>
          </p:cNvPicPr>
          <p:nvPr/>
        </p:nvPicPr>
        <p:blipFill>
          <a:blip r:embed="rId3"/>
          <a:stretch>
            <a:fillRect/>
          </a:stretch>
        </p:blipFill>
        <p:spPr>
          <a:xfrm>
            <a:off x="770010" y="1847436"/>
            <a:ext cx="10574586" cy="1995694"/>
          </a:xfrm>
          <a:prstGeom prst="rect">
            <a:avLst/>
          </a:prstGeom>
          <a:ln w="12700">
            <a:solidFill>
              <a:schemeClr val="accent1"/>
            </a:solidFill>
          </a:ln>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the dates of the first successful landing outcome on ground pad we used MIN function of sql on date column with filter on Mission Outcome column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5452F9C-923E-2002-DF86-670323213538}"/>
              </a:ext>
            </a:extLst>
          </p:cNvPr>
          <p:cNvPicPr>
            <a:picLocks noChangeAspect="1"/>
          </p:cNvPicPr>
          <p:nvPr/>
        </p:nvPicPr>
        <p:blipFill>
          <a:blip r:embed="rId3"/>
          <a:stretch>
            <a:fillRect/>
          </a:stretch>
        </p:blipFill>
        <p:spPr>
          <a:xfrm>
            <a:off x="770010" y="1744110"/>
            <a:ext cx="10515601" cy="2584205"/>
          </a:xfrm>
          <a:prstGeom prst="rect">
            <a:avLst/>
          </a:prstGeom>
          <a:ln w="12700">
            <a:solidFill>
              <a:schemeClr val="accent1"/>
            </a:solidFill>
          </a:ln>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449471"/>
            <a:ext cx="9745589" cy="8461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where clause and between key word to find the successful lading with Payload mass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E1F973F-BA96-F1CF-7C27-615786997223}"/>
              </a:ext>
            </a:extLst>
          </p:cNvPr>
          <p:cNvPicPr>
            <a:picLocks noChangeAspect="1"/>
          </p:cNvPicPr>
          <p:nvPr/>
        </p:nvPicPr>
        <p:blipFill>
          <a:blip r:embed="rId3"/>
          <a:stretch>
            <a:fillRect/>
          </a:stretch>
        </p:blipFill>
        <p:spPr>
          <a:xfrm>
            <a:off x="770010" y="1515192"/>
            <a:ext cx="10651979" cy="3508723"/>
          </a:xfrm>
          <a:prstGeom prst="rect">
            <a:avLst/>
          </a:prstGeom>
          <a:ln w="12700">
            <a:solidFill>
              <a:schemeClr val="accent1"/>
            </a:solidFill>
          </a:ln>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55095"/>
            <a:ext cx="9745589" cy="102186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number of successful and failure mission outcomes we used count aggregate function of SQL and group by clause on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99F659D-BEAF-7B3F-EA44-35A5DA8F889E}"/>
              </a:ext>
            </a:extLst>
          </p:cNvPr>
          <p:cNvPicPr>
            <a:picLocks noChangeAspect="1"/>
          </p:cNvPicPr>
          <p:nvPr/>
        </p:nvPicPr>
        <p:blipFill>
          <a:blip r:embed="rId3"/>
          <a:stretch>
            <a:fillRect/>
          </a:stretch>
        </p:blipFill>
        <p:spPr>
          <a:xfrm>
            <a:off x="770010" y="1505156"/>
            <a:ext cx="10687962" cy="3319852"/>
          </a:xfrm>
          <a:prstGeom prst="rect">
            <a:avLst/>
          </a:prstGeom>
          <a:ln w="12700">
            <a:solidFill>
              <a:schemeClr val="accent1"/>
            </a:solidFill>
          </a:ln>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5594152"/>
            <a:ext cx="9745589" cy="86284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12 boosters which carried maximum payload mass.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To find out this we used sub-query to find out maximum payload mass. And the filtered all booters with maximum payload mass. Also used distinct key word to avoid duplicate 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90BCBED-BA7A-1969-A9F6-609F60F5E7F4}"/>
              </a:ext>
            </a:extLst>
          </p:cNvPr>
          <p:cNvPicPr>
            <a:picLocks noChangeAspect="1"/>
          </p:cNvPicPr>
          <p:nvPr/>
        </p:nvPicPr>
        <p:blipFill>
          <a:blip r:embed="rId3"/>
          <a:stretch>
            <a:fillRect/>
          </a:stretch>
        </p:blipFill>
        <p:spPr>
          <a:xfrm>
            <a:off x="1808621" y="1346002"/>
            <a:ext cx="8803140" cy="4055992"/>
          </a:xfrm>
          <a:prstGeom prst="rect">
            <a:avLst/>
          </a:prstGeom>
          <a:ln w="12700">
            <a:solidFill>
              <a:schemeClr val="accent1"/>
            </a:solidFill>
          </a:ln>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12973"/>
            <a:ext cx="9745589" cy="17639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strftime</a:t>
            </a:r>
            <a:r>
              <a:rPr lang="en-US" sz="2200" dirty="0">
                <a:solidFill>
                  <a:schemeClr val="accent3">
                    <a:lumMod val="25000"/>
                  </a:schemeClr>
                </a:solidFill>
                <a:latin typeface="Abadi"/>
              </a:rPr>
              <a:t>() function of sql to extract month and year from date and compared that year with 2015 also used filter on landing outcome table.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B3039D7-1C95-FE19-8D32-87BF63B39C58}"/>
              </a:ext>
            </a:extLst>
          </p:cNvPr>
          <p:cNvPicPr>
            <a:picLocks noChangeAspect="1"/>
          </p:cNvPicPr>
          <p:nvPr/>
        </p:nvPicPr>
        <p:blipFill>
          <a:blip r:embed="rId3"/>
          <a:stretch>
            <a:fillRect/>
          </a:stretch>
        </p:blipFill>
        <p:spPr>
          <a:xfrm>
            <a:off x="770010" y="1506814"/>
            <a:ext cx="10515599" cy="2551198"/>
          </a:xfrm>
          <a:prstGeom prst="rect">
            <a:avLst/>
          </a:prstGeom>
          <a:ln w="12700">
            <a:solidFill>
              <a:schemeClr val="accent1"/>
            </a:solidFill>
          </a:ln>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15339"/>
            <a:ext cx="9745589" cy="1061624"/>
          </a:xfrm>
          <a:prstGeom prst="rect">
            <a:avLst/>
          </a:prstGeom>
        </p:spPr>
        <p:txBody>
          <a:bodyPr lIns="91440" tIns="45720" rIns="91440" bIns="45720" anchor="t"/>
          <a:lstStyle/>
          <a:p>
            <a:pPr>
              <a:spcBef>
                <a:spcPts val="1400"/>
              </a:spcBef>
            </a:pPr>
            <a:r>
              <a:rPr lang="en-US" sz="1600" dirty="0">
                <a:latin typeface="Abadi" panose="020B0604020104020204" pitchFamily="34" charset="0"/>
              </a:rPr>
              <a:t>We selected Landing outcomes and the </a:t>
            </a:r>
            <a:r>
              <a:rPr lang="en-US" sz="1600" b="1" dirty="0">
                <a:latin typeface="Abadi" panose="020B0604020104020204" pitchFamily="34" charset="0"/>
              </a:rPr>
              <a:t>COUNT</a:t>
            </a:r>
            <a:r>
              <a:rPr lang="en-US" sz="1600" dirty="0">
                <a:latin typeface="Abadi" panose="020B0604020104020204" pitchFamily="34" charset="0"/>
              </a:rPr>
              <a:t> of landing outcomes from the data and used the </a:t>
            </a:r>
            <a:r>
              <a:rPr lang="en-US" sz="1600" b="1" dirty="0">
                <a:latin typeface="Abadi" panose="020B0604020104020204" pitchFamily="34" charset="0"/>
              </a:rPr>
              <a:t>WHERE</a:t>
            </a:r>
            <a:r>
              <a:rPr lang="en-US" sz="1600" dirty="0">
                <a:latin typeface="Abadi" panose="020B0604020104020204" pitchFamily="34" charset="0"/>
              </a:rPr>
              <a:t> clause to filter for landing outcomes </a:t>
            </a:r>
            <a:r>
              <a:rPr lang="en-US" sz="1600" b="1" dirty="0">
                <a:latin typeface="Abadi" panose="020B0604020104020204" pitchFamily="34" charset="0"/>
              </a:rPr>
              <a:t>BETWEEN</a:t>
            </a:r>
            <a:r>
              <a:rPr lang="en-US" sz="1600" dirty="0">
                <a:latin typeface="Abadi" panose="020B0604020104020204" pitchFamily="34" charset="0"/>
              </a:rPr>
              <a:t> 2010-06-04 to 2010-03-20.</a:t>
            </a:r>
          </a:p>
          <a:p>
            <a:pPr>
              <a:spcBef>
                <a:spcPts val="1400"/>
              </a:spcBef>
            </a:pPr>
            <a:r>
              <a:rPr lang="en-US" sz="1600" dirty="0">
                <a:latin typeface="Abadi" panose="020B0604020104020204" pitchFamily="34" charset="0"/>
              </a:rPr>
              <a:t>We applied the </a:t>
            </a:r>
            <a:r>
              <a:rPr lang="en-US" sz="1600" b="1" dirty="0">
                <a:latin typeface="Abadi" panose="020B0604020104020204" pitchFamily="34" charset="0"/>
              </a:rPr>
              <a:t>GROUP BY </a:t>
            </a:r>
            <a:r>
              <a:rPr lang="en-US" sz="1600" dirty="0">
                <a:latin typeface="Abadi" panose="020B0604020104020204" pitchFamily="34" charset="0"/>
              </a:rPr>
              <a:t>clause to group the landing outcomes and the </a:t>
            </a:r>
            <a:r>
              <a:rPr lang="en-US" sz="1600" b="1" dirty="0">
                <a:latin typeface="Abadi" panose="020B0604020104020204" pitchFamily="34" charset="0"/>
              </a:rPr>
              <a:t>ORDER BY </a:t>
            </a:r>
            <a:r>
              <a:rPr lang="en-US" sz="1600" dirty="0">
                <a:latin typeface="Abadi" panose="020B0604020104020204" pitchFamily="34" charset="0"/>
              </a:rPr>
              <a:t>clause to order the grouped landing outcome in descending order.</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6056E4-9E95-2F45-91AF-60D656E258A0}"/>
              </a:ext>
            </a:extLst>
          </p:cNvPr>
          <p:cNvPicPr>
            <a:picLocks noChangeAspect="1"/>
          </p:cNvPicPr>
          <p:nvPr/>
        </p:nvPicPr>
        <p:blipFill>
          <a:blip r:embed="rId3"/>
          <a:stretch>
            <a:fillRect/>
          </a:stretch>
        </p:blipFill>
        <p:spPr>
          <a:xfrm>
            <a:off x="1666272" y="1512291"/>
            <a:ext cx="7048500" cy="3352800"/>
          </a:xfrm>
          <a:prstGeom prst="rect">
            <a:avLst/>
          </a:prstGeom>
          <a:ln w="12700">
            <a:solidFill>
              <a:schemeClr val="accent1"/>
            </a:solidFill>
          </a:ln>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4730"/>
            <a:ext cx="10530114" cy="47575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20000"/>
              </a:lnSpc>
            </a:pPr>
            <a:r>
              <a:rPr lang="en-US" sz="2200" dirty="0">
                <a:solidFill>
                  <a:schemeClr val="accent3">
                    <a:lumMod val="25000"/>
                  </a:schemeClr>
                </a:solidFill>
                <a:latin typeface="Abadi" panose="020B0604020104020204" pitchFamily="34" charset="0"/>
              </a:rPr>
              <a:t>Project background and context</a:t>
            </a:r>
            <a:br>
              <a:rPr lang="en-US" sz="2200" dirty="0">
                <a:solidFill>
                  <a:schemeClr val="accent3">
                    <a:lumMod val="25000"/>
                  </a:schemeClr>
                </a:solidFill>
                <a:latin typeface="Abadi" panose="020B0604020104020204" pitchFamily="34" charset="0"/>
              </a:rPr>
            </a:br>
            <a:r>
              <a:rPr lang="en-GB" sz="1600" b="0" i="0" dirty="0">
                <a:solidFill>
                  <a:srgbClr val="1F1F1F"/>
                </a:solidFill>
                <a:effectLst/>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a:t>
            </a:r>
            <a:br>
              <a:rPr lang="en-GB" sz="1600" b="0" i="0" dirty="0">
                <a:solidFill>
                  <a:srgbClr val="1F1F1F"/>
                </a:solidFill>
                <a:effectLst/>
                <a:latin typeface="Abadi" panose="020B0604020104020204" pitchFamily="34" charset="0"/>
              </a:rPr>
            </a:br>
            <a:r>
              <a:rPr lang="en-GB" sz="1600" b="0" i="0" dirty="0">
                <a:solidFill>
                  <a:srgbClr val="1F1F1F"/>
                </a:solidFill>
                <a:effectLst/>
                <a:latin typeface="Abadi" panose="020B0604020104020204" pitchFamily="34" charset="0"/>
              </a:rPr>
              <a:t>In this project we will determine the price of each launch. </a:t>
            </a:r>
            <a:r>
              <a:rPr lang="en-GB" sz="1600" dirty="0">
                <a:solidFill>
                  <a:srgbClr val="1F1F1F"/>
                </a:solidFill>
                <a:latin typeface="Abadi" panose="020B0604020104020204" pitchFamily="34" charset="0"/>
              </a:rPr>
              <a:t>W</a:t>
            </a:r>
            <a:r>
              <a:rPr lang="en-GB" sz="1600" b="0" i="0" dirty="0">
                <a:solidFill>
                  <a:srgbClr val="1F1F1F"/>
                </a:solidFill>
                <a:effectLst/>
                <a:latin typeface="Abadi" panose="020B0604020104020204" pitchFamily="34" charset="0"/>
              </a:rPr>
              <a:t>e will do this by gathering information about Space X and creating dashboards for the team. We will also determine if SpaceX will reuse the first stage.  Instead of using rocket science to determine if the first stage will land successfully, we will train a machine learning model and use public information to predict if SpaceX  will reuse the first stage.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914400" lvl="1" indent="-457200">
              <a:spcBef>
                <a:spcPts val="1400"/>
              </a:spcBef>
              <a:buFont typeface="+mj-lt"/>
              <a:buAutoNum type="arabicPeriod"/>
            </a:pPr>
            <a:r>
              <a:rPr lang="en-GB" sz="1800" dirty="0">
                <a:solidFill>
                  <a:schemeClr val="accent3">
                    <a:lumMod val="25000"/>
                  </a:schemeClr>
                </a:solidFill>
                <a:latin typeface="Abadi" panose="020B0604020104020204" pitchFamily="34" charset="0"/>
              </a:rPr>
              <a:t>Which factors determines if the rocket will land successfully or not?</a:t>
            </a:r>
            <a:r>
              <a:rPr lang="en-US" sz="1800" dirty="0">
                <a:solidFill>
                  <a:schemeClr val="accent3">
                    <a:lumMod val="25000"/>
                  </a:schemeClr>
                </a:solidFill>
                <a:latin typeface="Abadi" panose="020B0604020104020204" pitchFamily="34" charset="0"/>
              </a:rPr>
              <a:t> </a:t>
            </a:r>
          </a:p>
          <a:p>
            <a:pPr marL="914400" lvl="1" indent="-457200">
              <a:spcBef>
                <a:spcPts val="1400"/>
              </a:spcBef>
              <a:buFont typeface="+mj-lt"/>
              <a:buAutoNum type="arabicPeriod"/>
            </a:pPr>
            <a:r>
              <a:rPr lang="en-US" sz="1800" dirty="0">
                <a:solidFill>
                  <a:schemeClr val="accent3">
                    <a:lumMod val="25000"/>
                  </a:schemeClr>
                </a:solidFill>
                <a:latin typeface="Abadi" panose="020B0604020104020204" pitchFamily="34" charset="0"/>
              </a:rPr>
              <a:t>What is relation between different features which determines the success rate?</a:t>
            </a:r>
          </a:p>
          <a:p>
            <a:pPr marL="914400" lvl="1" indent="-457200">
              <a:spcBef>
                <a:spcPts val="1400"/>
              </a:spcBef>
              <a:buFont typeface="+mj-lt"/>
              <a:buAutoNum type="arabicPeriod"/>
            </a:pPr>
            <a:r>
              <a:rPr lang="en-US" sz="1800" dirty="0">
                <a:solidFill>
                  <a:schemeClr val="accent3">
                    <a:lumMod val="25000"/>
                  </a:schemeClr>
                </a:solidFill>
                <a:latin typeface="Abadi" panose="020B0604020104020204" pitchFamily="34" charset="0"/>
              </a:rPr>
              <a:t>Which are the best operating conditions to ensure the successful landing of the rocket?</a:t>
            </a:r>
          </a:p>
          <a:p>
            <a:pPr marL="914400" lvl="1" indent="-457200">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7294" y="5940938"/>
            <a:ext cx="9745589" cy="756824"/>
          </a:xfrm>
          <a:prstGeom prst="rect">
            <a:avLst/>
          </a:prstGeom>
        </p:spPr>
        <p:txBody>
          <a:bodyPr lIns="91440" tIns="45720" rIns="91440" bIns="45720" anchor="t">
            <a:normAutofit/>
          </a:bodyPr>
          <a:lstStyle/>
          <a:p>
            <a:pPr marL="0" indent="0">
              <a:buNone/>
            </a:pPr>
            <a:r>
              <a:rPr lang="en-US" sz="1800" dirty="0">
                <a:latin typeface="Abadi" panose="020B0604020104020204" pitchFamily="34" charset="0"/>
              </a:rPr>
              <a:t>There are total four launch sites of SpaceX one present west coastline of America and other 3 present at east coastline</a:t>
            </a:r>
            <a:r>
              <a:rPr lang="en-US" sz="2000" dirty="0"/>
              <a: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All launch Sites</a:t>
            </a:r>
          </a:p>
        </p:txBody>
      </p:sp>
      <p:pic>
        <p:nvPicPr>
          <p:cNvPr id="1026" name="Picture 2">
            <a:extLst>
              <a:ext uri="{FF2B5EF4-FFF2-40B4-BE49-F238E27FC236}">
                <a16:creationId xmlns:a16="http://schemas.microsoft.com/office/drawing/2014/main" id="{76AAF3CD-F619-F305-1422-5A4AD15C4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77" y="1430062"/>
            <a:ext cx="8240298" cy="4253147"/>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Outcome</a:t>
            </a:r>
          </a:p>
        </p:txBody>
      </p:sp>
      <p:pic>
        <p:nvPicPr>
          <p:cNvPr id="6"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to its proximities</a:t>
            </a:r>
          </a:p>
        </p:txBody>
      </p:sp>
      <p:pic>
        <p:nvPicPr>
          <p:cNvPr id="4" name="Picture 3">
            <a:extLst>
              <a:ext uri="{FF2B5EF4-FFF2-40B4-BE49-F238E27FC236}">
                <a16:creationId xmlns:a16="http://schemas.microsoft.com/office/drawing/2014/main" id="{1B97AC09-4E91-9F29-BB61-50F1A376211C}"/>
              </a:ext>
            </a:extLst>
          </p:cNvPr>
          <p:cNvPicPr>
            <a:picLocks noChangeAspect="1"/>
          </p:cNvPicPr>
          <p:nvPr/>
        </p:nvPicPr>
        <p:blipFill>
          <a:blip r:embed="rId3"/>
          <a:stretch>
            <a:fillRect/>
          </a:stretch>
        </p:blipFill>
        <p:spPr>
          <a:xfrm>
            <a:off x="770011" y="1564078"/>
            <a:ext cx="2507761" cy="4843031"/>
          </a:xfrm>
          <a:prstGeom prst="rect">
            <a:avLst/>
          </a:prstGeom>
          <a:ln w="12700">
            <a:solidFill>
              <a:schemeClr val="accent1"/>
            </a:solidFill>
          </a:ln>
        </p:spPr>
      </p:pic>
      <p:pic>
        <p:nvPicPr>
          <p:cNvPr id="7" name="Picture 6">
            <a:extLst>
              <a:ext uri="{FF2B5EF4-FFF2-40B4-BE49-F238E27FC236}">
                <a16:creationId xmlns:a16="http://schemas.microsoft.com/office/drawing/2014/main" id="{C4904EFF-CD94-2C93-DB2E-867116FA4536}"/>
              </a:ext>
            </a:extLst>
          </p:cNvPr>
          <p:cNvPicPr>
            <a:picLocks noChangeAspect="1"/>
          </p:cNvPicPr>
          <p:nvPr/>
        </p:nvPicPr>
        <p:blipFill>
          <a:blip r:embed="rId4"/>
          <a:stretch>
            <a:fillRect/>
          </a:stretch>
        </p:blipFill>
        <p:spPr>
          <a:xfrm>
            <a:off x="3588239" y="1564078"/>
            <a:ext cx="3417472" cy="2666664"/>
          </a:xfrm>
          <a:prstGeom prst="rect">
            <a:avLst/>
          </a:prstGeom>
          <a:ln w="12700">
            <a:solidFill>
              <a:schemeClr val="accent1"/>
            </a:solidFill>
          </a:ln>
        </p:spPr>
      </p:pic>
      <p:pic>
        <p:nvPicPr>
          <p:cNvPr id="10" name="Picture 9">
            <a:extLst>
              <a:ext uri="{FF2B5EF4-FFF2-40B4-BE49-F238E27FC236}">
                <a16:creationId xmlns:a16="http://schemas.microsoft.com/office/drawing/2014/main" id="{38A2CFD4-2AE4-BA8B-73C0-12DFBAA29D5F}"/>
              </a:ext>
            </a:extLst>
          </p:cNvPr>
          <p:cNvPicPr>
            <a:picLocks noChangeAspect="1"/>
          </p:cNvPicPr>
          <p:nvPr/>
        </p:nvPicPr>
        <p:blipFill>
          <a:blip r:embed="rId5"/>
          <a:stretch>
            <a:fillRect/>
          </a:stretch>
        </p:blipFill>
        <p:spPr>
          <a:xfrm>
            <a:off x="3588239" y="4416375"/>
            <a:ext cx="3417472" cy="1877203"/>
          </a:xfrm>
          <a:prstGeom prst="rect">
            <a:avLst/>
          </a:prstGeom>
          <a:ln w="12700">
            <a:solidFill>
              <a:schemeClr val="accent1"/>
            </a:solidFill>
          </a:ln>
        </p:spPr>
      </p:pic>
      <p:pic>
        <p:nvPicPr>
          <p:cNvPr id="12" name="Picture 11">
            <a:extLst>
              <a:ext uri="{FF2B5EF4-FFF2-40B4-BE49-F238E27FC236}">
                <a16:creationId xmlns:a16="http://schemas.microsoft.com/office/drawing/2014/main" id="{888271FD-75DB-4F70-E725-18EBED30E190}"/>
              </a:ext>
            </a:extLst>
          </p:cNvPr>
          <p:cNvPicPr>
            <a:picLocks noChangeAspect="1"/>
          </p:cNvPicPr>
          <p:nvPr/>
        </p:nvPicPr>
        <p:blipFill>
          <a:blip r:embed="rId6"/>
          <a:stretch>
            <a:fillRect/>
          </a:stretch>
        </p:blipFill>
        <p:spPr>
          <a:xfrm>
            <a:off x="7316178" y="1604010"/>
            <a:ext cx="4337062" cy="4023067"/>
          </a:xfrm>
          <a:prstGeom prst="rect">
            <a:avLst/>
          </a:prstGeom>
          <a:ln w="12700">
            <a:solidFill>
              <a:schemeClr val="accent1"/>
            </a:solidFill>
          </a:ln>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46852" y="5627913"/>
            <a:ext cx="8368747"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most successful launches from among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percentage achieved by each launch site</a:t>
            </a:r>
          </a:p>
        </p:txBody>
      </p:sp>
      <p:pic>
        <p:nvPicPr>
          <p:cNvPr id="9218" name="Picture 2">
            <a:extLst>
              <a:ext uri="{FF2B5EF4-FFF2-40B4-BE49-F238E27FC236}">
                <a16:creationId xmlns:a16="http://schemas.microsoft.com/office/drawing/2014/main" id="{8D2610FD-5579-F39C-7161-B27126C2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270" y="1514474"/>
            <a:ext cx="8115201" cy="3693630"/>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76149" y="5751048"/>
            <a:ext cx="10551583" cy="549050"/>
          </a:xfrm>
          <a:prstGeom prst="rect">
            <a:avLst/>
          </a:prstGeom>
        </p:spPr>
        <p:txBody>
          <a:bodyPr lIns="91440" tIns="45720" rIns="91440" bIns="45720" anchor="t">
            <a:normAutofit/>
          </a:bodyPr>
          <a:lstStyle/>
          <a:p>
            <a:r>
              <a:rPr lang="en-US" sz="2000" dirty="0">
                <a:latin typeface="Abadi" panose="020B0604020104020204" pitchFamily="34" charset="0"/>
              </a:rPr>
              <a:t>KSC LC-39A achieved highest success rate of 76.9% and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Launch site with the highest launch success ratio</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89625319-7EFE-C8E6-B971-E7BE53E20E2A}"/>
              </a:ext>
            </a:extLst>
          </p:cNvPr>
          <p:cNvPicPr>
            <a:picLocks noChangeAspect="1"/>
          </p:cNvPicPr>
          <p:nvPr/>
        </p:nvPicPr>
        <p:blipFill>
          <a:blip r:embed="rId3"/>
          <a:stretch>
            <a:fillRect/>
          </a:stretch>
        </p:blipFill>
        <p:spPr>
          <a:xfrm>
            <a:off x="1306394" y="1493493"/>
            <a:ext cx="9579211" cy="3935590"/>
          </a:xfrm>
          <a:prstGeom prst="rect">
            <a:avLst/>
          </a:prstGeom>
          <a:ln w="12700">
            <a:solidFill>
              <a:schemeClr val="accent1"/>
            </a:solidFill>
          </a:ln>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a:t>
            </a:r>
            <a:endParaRPr lang="en-US" dirty="0">
              <a:solidFill>
                <a:srgbClr val="0B49CB"/>
              </a:solidFill>
              <a:latin typeface="Abadi"/>
            </a:endParaRPr>
          </a:p>
        </p:txBody>
      </p:sp>
      <p:sp>
        <p:nvSpPr>
          <p:cNvPr id="6" name="TextBox 5">
            <a:extLst>
              <a:ext uri="{FF2B5EF4-FFF2-40B4-BE49-F238E27FC236}">
                <a16:creationId xmlns:a16="http://schemas.microsoft.com/office/drawing/2014/main" id="{5ACB4222-B290-AC15-763B-B3E92D6C3125}"/>
              </a:ext>
            </a:extLst>
          </p:cNvPr>
          <p:cNvSpPr txBox="1"/>
          <p:nvPr/>
        </p:nvSpPr>
        <p:spPr>
          <a:xfrm>
            <a:off x="3477229" y="5919240"/>
            <a:ext cx="7487478" cy="400110"/>
          </a:xfrm>
          <a:prstGeom prst="rect">
            <a:avLst/>
          </a:prstGeom>
          <a:noFill/>
        </p:spPr>
        <p:txBody>
          <a:bodyPr wrap="square" rtlCol="0">
            <a:spAutoFit/>
          </a:bodyPr>
          <a:lstStyle/>
          <a:p>
            <a:r>
              <a:rPr lang="en-US" sz="2000" dirty="0">
                <a:latin typeface="Abadi" panose="020B0604020104020204" pitchFamily="34" charset="0"/>
              </a:rPr>
              <a:t>Payload range between 0 Kg to 5000 Kg</a:t>
            </a:r>
            <a:endParaRPr lang="en-AU" sz="2000" dirty="0">
              <a:latin typeface="Abadi" panose="020B0604020104020204" pitchFamily="34" charset="0"/>
            </a:endParaRPr>
          </a:p>
        </p:txBody>
      </p:sp>
      <p:pic>
        <p:nvPicPr>
          <p:cNvPr id="8" name="Picture 7">
            <a:extLst>
              <a:ext uri="{FF2B5EF4-FFF2-40B4-BE49-F238E27FC236}">
                <a16:creationId xmlns:a16="http://schemas.microsoft.com/office/drawing/2014/main" id="{5FC376C1-AF01-046F-1F86-8320AAC72C4E}"/>
              </a:ext>
            </a:extLst>
          </p:cNvPr>
          <p:cNvPicPr>
            <a:picLocks noChangeAspect="1"/>
          </p:cNvPicPr>
          <p:nvPr/>
        </p:nvPicPr>
        <p:blipFill>
          <a:blip r:embed="rId3"/>
          <a:stretch>
            <a:fillRect/>
          </a:stretch>
        </p:blipFill>
        <p:spPr>
          <a:xfrm>
            <a:off x="986618" y="1523079"/>
            <a:ext cx="10218764" cy="4026269"/>
          </a:xfrm>
          <a:prstGeom prst="rect">
            <a:avLst/>
          </a:prstGeom>
          <a:ln w="12700">
            <a:solidFill>
              <a:schemeClr val="accent1"/>
            </a:solidFill>
          </a:ln>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a:t>
            </a:r>
            <a:endParaRPr lang="en-US" dirty="0">
              <a:solidFill>
                <a:srgbClr val="0B49CB"/>
              </a:solidFill>
              <a:latin typeface="Abadi"/>
            </a:endParaRPr>
          </a:p>
        </p:txBody>
      </p:sp>
      <p:sp>
        <p:nvSpPr>
          <p:cNvPr id="6" name="TextBox 5">
            <a:extLst>
              <a:ext uri="{FF2B5EF4-FFF2-40B4-BE49-F238E27FC236}">
                <a16:creationId xmlns:a16="http://schemas.microsoft.com/office/drawing/2014/main" id="{5ACB4222-B290-AC15-763B-B3E92D6C3125}"/>
              </a:ext>
            </a:extLst>
          </p:cNvPr>
          <p:cNvSpPr txBox="1"/>
          <p:nvPr/>
        </p:nvSpPr>
        <p:spPr>
          <a:xfrm>
            <a:off x="3132673" y="5919240"/>
            <a:ext cx="7487478" cy="400110"/>
          </a:xfrm>
          <a:prstGeom prst="rect">
            <a:avLst/>
          </a:prstGeom>
          <a:noFill/>
        </p:spPr>
        <p:txBody>
          <a:bodyPr wrap="square" rtlCol="0">
            <a:spAutoFit/>
          </a:bodyPr>
          <a:lstStyle/>
          <a:p>
            <a:r>
              <a:rPr lang="en-US" sz="2000" dirty="0">
                <a:latin typeface="Abadi" panose="020B0604020104020204" pitchFamily="34" charset="0"/>
              </a:rPr>
              <a:t>Payload range between 5000 Kg to 10000 Kg</a:t>
            </a:r>
            <a:endParaRPr lang="en-AU" sz="2000" dirty="0">
              <a:latin typeface="Abadi" panose="020B0604020104020204" pitchFamily="34" charset="0"/>
            </a:endParaRPr>
          </a:p>
        </p:txBody>
      </p:sp>
      <p:pic>
        <p:nvPicPr>
          <p:cNvPr id="8" name="Picture 7">
            <a:extLst>
              <a:ext uri="{FF2B5EF4-FFF2-40B4-BE49-F238E27FC236}">
                <a16:creationId xmlns:a16="http://schemas.microsoft.com/office/drawing/2014/main" id="{78A314D0-F3A5-327C-AC00-1C1B7E960A2F}"/>
              </a:ext>
            </a:extLst>
          </p:cNvPr>
          <p:cNvPicPr>
            <a:picLocks noChangeAspect="1"/>
          </p:cNvPicPr>
          <p:nvPr/>
        </p:nvPicPr>
        <p:blipFill>
          <a:blip r:embed="rId3"/>
          <a:stretch>
            <a:fillRect/>
          </a:stretch>
        </p:blipFill>
        <p:spPr>
          <a:xfrm>
            <a:off x="1120729" y="1586531"/>
            <a:ext cx="9950542" cy="3873365"/>
          </a:xfrm>
          <a:prstGeom prst="rect">
            <a:avLst/>
          </a:prstGeom>
          <a:ln>
            <a:solidFill>
              <a:schemeClr val="accent1"/>
            </a:solidFill>
          </a:ln>
        </p:spPr>
      </p:pic>
    </p:spTree>
    <p:extLst>
      <p:ext uri="{BB962C8B-B14F-4D97-AF65-F5344CB8AC3E}">
        <p14:creationId xmlns:p14="http://schemas.microsoft.com/office/powerpoint/2010/main" val="2732284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a:t>
            </a:r>
            <a:endParaRPr lang="en-US" dirty="0">
              <a:solidFill>
                <a:srgbClr val="0B49CB"/>
              </a:solidFill>
              <a:latin typeface="Abadi"/>
            </a:endParaRPr>
          </a:p>
        </p:txBody>
      </p:sp>
      <p:sp>
        <p:nvSpPr>
          <p:cNvPr id="6" name="TextBox 5">
            <a:extLst>
              <a:ext uri="{FF2B5EF4-FFF2-40B4-BE49-F238E27FC236}">
                <a16:creationId xmlns:a16="http://schemas.microsoft.com/office/drawing/2014/main" id="{5ACB4222-B290-AC15-763B-B3E92D6C3125}"/>
              </a:ext>
            </a:extLst>
          </p:cNvPr>
          <p:cNvSpPr txBox="1"/>
          <p:nvPr/>
        </p:nvSpPr>
        <p:spPr>
          <a:xfrm>
            <a:off x="3477229" y="5919240"/>
            <a:ext cx="7487478" cy="400110"/>
          </a:xfrm>
          <a:prstGeom prst="rect">
            <a:avLst/>
          </a:prstGeom>
          <a:noFill/>
        </p:spPr>
        <p:txBody>
          <a:bodyPr wrap="square" rtlCol="0">
            <a:spAutoFit/>
          </a:bodyPr>
          <a:lstStyle/>
          <a:p>
            <a:r>
              <a:rPr lang="en-US" sz="2000" dirty="0">
                <a:latin typeface="Abadi" panose="020B0604020104020204" pitchFamily="34" charset="0"/>
              </a:rPr>
              <a:t>Payload range between 0 Kg to 10000 Kg</a:t>
            </a:r>
            <a:endParaRPr lang="en-AU" sz="2000" dirty="0">
              <a:latin typeface="Abadi" panose="020B0604020104020204" pitchFamily="34" charset="0"/>
            </a:endParaRPr>
          </a:p>
        </p:txBody>
      </p:sp>
      <p:pic>
        <p:nvPicPr>
          <p:cNvPr id="5" name="Picture 4">
            <a:extLst>
              <a:ext uri="{FF2B5EF4-FFF2-40B4-BE49-F238E27FC236}">
                <a16:creationId xmlns:a16="http://schemas.microsoft.com/office/drawing/2014/main" id="{8BB0BF0A-7F3C-269C-AD8C-C83AA20CA0A2}"/>
              </a:ext>
            </a:extLst>
          </p:cNvPr>
          <p:cNvPicPr>
            <a:picLocks noChangeAspect="1"/>
          </p:cNvPicPr>
          <p:nvPr/>
        </p:nvPicPr>
        <p:blipFill>
          <a:blip r:embed="rId3"/>
          <a:stretch>
            <a:fillRect/>
          </a:stretch>
        </p:blipFill>
        <p:spPr>
          <a:xfrm>
            <a:off x="927652" y="1609512"/>
            <a:ext cx="10124661" cy="3977545"/>
          </a:xfrm>
          <a:prstGeom prst="rect">
            <a:avLst/>
          </a:prstGeom>
          <a:ln w="12700">
            <a:solidFill>
              <a:schemeClr val="accent1"/>
            </a:solidFill>
          </a:ln>
        </p:spPr>
      </p:pic>
    </p:spTree>
    <p:extLst>
      <p:ext uri="{BB962C8B-B14F-4D97-AF65-F5344CB8AC3E}">
        <p14:creationId xmlns:p14="http://schemas.microsoft.com/office/powerpoint/2010/main" val="2275174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05572"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performing model is Decision Tree with accuracy of 87%</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48074ADE-6F3B-4145-E26C-4BD2D1CBD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903" y="1680954"/>
            <a:ext cx="5239578" cy="4046119"/>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24237" y="1503993"/>
            <a:ext cx="11276215"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GB" sz="2200" dirty="0">
                <a:solidFill>
                  <a:schemeClr val="accent3">
                    <a:lumMod val="25000"/>
                  </a:schemeClr>
                </a:solidFill>
                <a:latin typeface="Abadi" panose="020B0604020104020204" pitchFamily="34" charset="0"/>
              </a:rPr>
              <a:t>As the flight number increases, the first stage is more likely to land successfully.</a:t>
            </a:r>
          </a:p>
          <a:p>
            <a:pPr>
              <a:lnSpc>
                <a:spcPct val="100000"/>
              </a:lnSpc>
              <a:spcBef>
                <a:spcPts val="1400"/>
              </a:spcBef>
            </a:pPr>
            <a:r>
              <a:rPr lang="en-GB" sz="2200" dirty="0">
                <a:solidFill>
                  <a:schemeClr val="accent3">
                    <a:lumMod val="25000"/>
                  </a:schemeClr>
                </a:solidFill>
                <a:latin typeface="Abadi" panose="020B0604020104020204" pitchFamily="34" charset="0"/>
              </a:rPr>
              <a:t>It seems the more massive the payload, the less likely the first stage will return.</a:t>
            </a:r>
          </a:p>
          <a:p>
            <a:pPr>
              <a:lnSpc>
                <a:spcPct val="100000"/>
              </a:lnSpc>
              <a:spcBef>
                <a:spcPts val="1400"/>
              </a:spcBef>
            </a:pPr>
            <a:r>
              <a:rPr lang="en-GB"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GB" sz="2200" dirty="0">
                <a:solidFill>
                  <a:schemeClr val="accent3">
                    <a:lumMod val="25000"/>
                  </a:schemeClr>
                </a:solidFill>
                <a:latin typeface="Abadi" panose="020B0604020104020204" pitchFamily="34" charset="0"/>
              </a:rPr>
              <a:t>Success rate since 2013 kept increasing till 2020</a:t>
            </a:r>
          </a:p>
          <a:p>
            <a:pPr>
              <a:lnSpc>
                <a:spcPct val="100000"/>
              </a:lnSpc>
              <a:spcBef>
                <a:spcPts val="1400"/>
              </a:spcBef>
            </a:pPr>
            <a:r>
              <a:rPr lang="en-GB" sz="2200" dirty="0">
                <a:solidFill>
                  <a:schemeClr val="accent3">
                    <a:lumMod val="25000"/>
                  </a:schemeClr>
                </a:solidFill>
                <a:latin typeface="Abadi" panose="020B0604020104020204" pitchFamily="34" charset="0"/>
              </a:rPr>
              <a:t>Orbits ES-L1, GEO, HEO, SSO, VLEO has the most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KSC LC-39A has the most successful launches of any sites.</a:t>
            </a:r>
          </a:p>
          <a:p>
            <a:pPr>
              <a:lnSpc>
                <a:spcPct val="100000"/>
              </a:lnSpc>
              <a:spcBef>
                <a:spcPts val="1400"/>
              </a:spcBef>
            </a:pPr>
            <a:r>
              <a:rPr lang="en-GB"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591288" y="6126131"/>
            <a:ext cx="8219245"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Decision Tree model has highest accuracy of 87.67%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290" name="Picture 2">
            <a:extLst>
              <a:ext uri="{FF2B5EF4-FFF2-40B4-BE49-F238E27FC236}">
                <a16:creationId xmlns:a16="http://schemas.microsoft.com/office/drawing/2014/main" id="{14A58399-470C-8DA8-2AE9-C98850A8D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919" y="1405484"/>
            <a:ext cx="6784746" cy="4670368"/>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is collected using SpaceX API and Launch data on Wikipedia is collected using Web Scrapping. </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In data wrangling step handled missing values, data types and categorical values.</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3507" y="1657808"/>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launch data is collected using below two methods: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SpaceX API:</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Using SpaceX API, we got the data in JASON format then we converted that JSON data into pandas DataFrame and performed data wrangling.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SpaceX URL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Payload Data: </a:t>
            </a:r>
            <a:r>
              <a:rPr lang="en-US" sz="1800" dirty="0">
                <a:solidFill>
                  <a:schemeClr val="accent3">
                    <a:lumMod val="25000"/>
                  </a:schemeClr>
                </a:solidFill>
                <a:latin typeface="Abadi" panose="020B0604020104020204" pitchFamily="34" charset="0"/>
                <a:hlinkClick r:id="rId4"/>
              </a:rPr>
              <a:t>https://api.spacexdata.com/v4/payloads/</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Rocket Data: </a:t>
            </a:r>
            <a:r>
              <a:rPr lang="en-US" sz="1800" dirty="0">
                <a:solidFill>
                  <a:schemeClr val="accent3">
                    <a:lumMod val="25000"/>
                  </a:schemeClr>
                </a:solidFill>
                <a:latin typeface="Abadi" panose="020B0604020104020204" pitchFamily="34" charset="0"/>
                <a:hlinkClick r:id="rId5"/>
              </a:rPr>
              <a:t>https://api.spacexdata.com/v4/rockets/</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Launch pad data: </a:t>
            </a:r>
            <a:r>
              <a:rPr lang="en-US" sz="1800" dirty="0">
                <a:solidFill>
                  <a:schemeClr val="accent3">
                    <a:lumMod val="25000"/>
                  </a:schemeClr>
                </a:solidFill>
                <a:latin typeface="Abadi" panose="020B0604020104020204" pitchFamily="34" charset="0"/>
                <a:hlinkClick r:id="rId6"/>
              </a:rPr>
              <a:t>https://api.spacexdata.com/v4/launchpads/</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After collecting all data, we performed data wrangling like handling missing values.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3507" y="1657808"/>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Web Scrapping: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Using Web scrapping we collected data of </a:t>
            </a:r>
            <a:r>
              <a:rPr lang="en-GB" sz="1800" dirty="0">
                <a:solidFill>
                  <a:schemeClr val="accent3">
                    <a:lumMod val="25000"/>
                  </a:schemeClr>
                </a:solidFill>
                <a:latin typeface="Abadi" panose="020B0604020104020204" pitchFamily="34" charset="0"/>
              </a:rPr>
              <a:t>Falcon 9 historical launch records from a Wikipedia page titled </a:t>
            </a:r>
            <a:r>
              <a:rPr lang="en-GB" sz="1800" dirty="0">
                <a:solidFill>
                  <a:schemeClr val="accent2">
                    <a:lumMod val="75000"/>
                  </a:schemeClr>
                </a:solidFill>
                <a:latin typeface="Abadi" panose="020B0604020104020204" pitchFamily="34" charset="0"/>
              </a:rPr>
              <a:t>`List of Falcon 9 and Falcon Heavy launches`</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URL : </a:t>
            </a:r>
            <a:r>
              <a:rPr lang="en-AU" sz="1800" b="0" i="0" u="sng" dirty="0">
                <a:solidFill>
                  <a:srgbClr val="1A466C"/>
                </a:solidFill>
                <a:effectLst/>
                <a:latin typeface="Abadi" panose="020B0604020104020204" pitchFamily="34" charset="0"/>
                <a:hlinkClick r:id="rId3"/>
              </a:rPr>
              <a:t>https://en.wikipedia.org/wiki/List_of_Falcon_9_and_Falcon_Heavy_launches</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7">
            <a:extLst>
              <a:ext uri="{FF2B5EF4-FFF2-40B4-BE49-F238E27FC236}">
                <a16:creationId xmlns:a16="http://schemas.microsoft.com/office/drawing/2014/main" id="{BEF3878C-A2A4-478C-F1A4-69B1DB45A74C}"/>
              </a:ext>
            </a:extLst>
          </p:cNvPr>
          <p:cNvPicPr>
            <a:picLocks noChangeAspect="1"/>
          </p:cNvPicPr>
          <p:nvPr/>
        </p:nvPicPr>
        <p:blipFill>
          <a:blip r:embed="rId4"/>
          <a:stretch>
            <a:fillRect/>
          </a:stretch>
        </p:blipFill>
        <p:spPr>
          <a:xfrm>
            <a:off x="1232452" y="3645955"/>
            <a:ext cx="10026655" cy="2207659"/>
          </a:xfrm>
          <a:prstGeom prst="rect">
            <a:avLst/>
          </a:prstGeom>
          <a:ln>
            <a:solidFill>
              <a:schemeClr val="accent1"/>
            </a:solidFill>
          </a:ln>
        </p:spPr>
      </p:pic>
    </p:spTree>
    <p:extLst>
      <p:ext uri="{BB962C8B-B14F-4D97-AF65-F5344CB8AC3E}">
        <p14:creationId xmlns:p14="http://schemas.microsoft.com/office/powerpoint/2010/main" val="176390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0059" y="1453198"/>
            <a:ext cx="5792097" cy="4206875"/>
          </a:xfrm>
          <a:prstGeom prst="rect">
            <a:avLst/>
          </a:prstGeom>
          <a:ln>
            <a:noFill/>
            <a:prstDash val="dash"/>
          </a:ln>
        </p:spPr>
        <p:txBody>
          <a:bodyPr vert="horz" lIns="91440" tIns="45720" rIns="91440" bIns="45720" rtlCol="0" anchor="t">
            <a:normAutofit/>
          </a:bodyPr>
          <a:lstStyle/>
          <a:p>
            <a:pPr marL="0" indent="0">
              <a:buNone/>
            </a:pPr>
            <a:r>
              <a:rPr lang="en-US" sz="1600" dirty="0">
                <a:solidFill>
                  <a:srgbClr val="1C7DDB"/>
                </a:solidFill>
                <a:latin typeface="Abadi"/>
              </a:rPr>
              <a:t>1. Get request to SpaceX API</a:t>
            </a:r>
          </a:p>
          <a:p>
            <a:pPr marL="457200" indent="-457200">
              <a:buAutoNum type="arabicPeriod"/>
            </a:pPr>
            <a:endParaRPr lang="en-US" sz="1600" dirty="0">
              <a:solidFill>
                <a:srgbClr val="1C7DDB"/>
              </a:solidFill>
              <a:latin typeface="Abadi"/>
            </a:endParaRPr>
          </a:p>
          <a:p>
            <a:pPr marL="457200" indent="-457200">
              <a:buAutoNum type="arabicPeriod"/>
            </a:pPr>
            <a:endParaRPr lang="en-US" sz="1600" dirty="0">
              <a:solidFill>
                <a:srgbClr val="1C7DDB"/>
              </a:solidFill>
              <a:latin typeface="Abadi"/>
            </a:endParaRPr>
          </a:p>
          <a:p>
            <a:pPr marL="457200" indent="-457200">
              <a:buAutoNum type="arabicPeriod"/>
            </a:pPr>
            <a:endParaRPr lang="en-US" sz="1600" dirty="0">
              <a:solidFill>
                <a:srgbClr val="1C7DDB"/>
              </a:solidFill>
              <a:latin typeface="Abadi"/>
            </a:endParaRPr>
          </a:p>
          <a:p>
            <a:pPr marL="0" indent="0">
              <a:buNone/>
            </a:pPr>
            <a:r>
              <a:rPr lang="en-US" sz="1600" dirty="0">
                <a:solidFill>
                  <a:srgbClr val="1C7DDB"/>
                </a:solidFill>
                <a:latin typeface="Abadi"/>
              </a:rPr>
              <a:t>2. Json data to pandas dataframe</a:t>
            </a:r>
          </a:p>
          <a:p>
            <a:pPr marL="457200" indent="-457200">
              <a:buAutoNum type="arabicPeriod"/>
            </a:pPr>
            <a:endParaRPr lang="en-US" sz="1600" dirty="0">
              <a:solidFill>
                <a:srgbClr val="1C7DDB"/>
              </a:solidFill>
              <a:latin typeface="Abadi"/>
            </a:endParaRPr>
          </a:p>
          <a:p>
            <a:pPr marL="457200" indent="-457200">
              <a:buAutoNum type="arabicPeriod"/>
            </a:pPr>
            <a:endParaRPr lang="en-US" sz="1600" dirty="0">
              <a:solidFill>
                <a:srgbClr val="1C7DDB"/>
              </a:solidFill>
              <a:latin typeface="Abadi"/>
            </a:endParaRPr>
          </a:p>
          <a:p>
            <a:pPr marL="0" indent="0">
              <a:buNone/>
            </a:pPr>
            <a:r>
              <a:rPr lang="en-GB" sz="1600" b="0" i="0" dirty="0">
                <a:solidFill>
                  <a:schemeClr val="accent5">
                    <a:lumMod val="75000"/>
                  </a:schemeClr>
                </a:solidFill>
                <a:effectLst/>
                <a:latin typeface="Abadi" panose="020B0604020104020204" pitchFamily="34" charset="0"/>
              </a:rPr>
              <a:t>3. use the API again to get information about the launches using the IDs</a:t>
            </a:r>
          </a:p>
          <a:p>
            <a:pPr marL="0" indent="0">
              <a:buNone/>
            </a:pPr>
            <a:endParaRPr lang="en-US" sz="1600" dirty="0">
              <a:solidFill>
                <a:schemeClr val="accent5">
                  <a:lumMod val="75000"/>
                </a:schemeClr>
              </a:solidFill>
              <a:latin typeface="Abadi" panose="020B0604020104020204" pitchFamily="34" charset="0"/>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get request to the SpaceX API and got the data in json format. Converted that json data into pandas DataFrame using pandas library.</a:t>
            </a:r>
          </a:p>
          <a:p>
            <a:pPr>
              <a:lnSpc>
                <a:spcPct val="100000"/>
              </a:lnSpc>
              <a:spcBef>
                <a:spcPts val="1400"/>
              </a:spcBef>
            </a:pPr>
            <a:r>
              <a:rPr lang="en-US" sz="2200" dirty="0">
                <a:solidFill>
                  <a:schemeClr val="accent3">
                    <a:lumMod val="25000"/>
                  </a:schemeClr>
                </a:solidFill>
                <a:latin typeface="Abadi" panose="020B0604020104020204" pitchFamily="34" charset="0"/>
              </a:rPr>
              <a:t>After storing data in the dataframe we performed basic data wrangling steps like handling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1900" dirty="0">
                <a:solidFill>
                  <a:schemeClr val="accent3">
                    <a:lumMod val="25000"/>
                  </a:schemeClr>
                </a:solidFill>
                <a:latin typeface="Abadi" panose="020B0604020104020204" pitchFamily="34" charset="0"/>
                <a:hlinkClick r:id="rId3"/>
              </a:rPr>
              <a:t>https://github.com/vishal-suryawanshi/DS101-Capstone-Project/blob/69af60c3829fe75645b52de5d57bf1b3bcd157ee/SpaceX%20Data%20Collection%20API.ipynb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DA10AF0-0C9F-E3AC-472B-F432E8ADDD0B}"/>
              </a:ext>
            </a:extLst>
          </p:cNvPr>
          <p:cNvPicPr>
            <a:picLocks noChangeAspect="1"/>
          </p:cNvPicPr>
          <p:nvPr/>
        </p:nvPicPr>
        <p:blipFill>
          <a:blip r:embed="rId4"/>
          <a:stretch>
            <a:fillRect/>
          </a:stretch>
        </p:blipFill>
        <p:spPr>
          <a:xfrm>
            <a:off x="5819172" y="1845365"/>
            <a:ext cx="5088834" cy="762000"/>
          </a:xfrm>
          <a:prstGeom prst="rect">
            <a:avLst/>
          </a:prstGeom>
          <a:ln w="12700">
            <a:solidFill>
              <a:schemeClr val="accent1"/>
            </a:solidFill>
          </a:ln>
        </p:spPr>
      </p:pic>
      <p:pic>
        <p:nvPicPr>
          <p:cNvPr id="9" name="Picture 8">
            <a:extLst>
              <a:ext uri="{FF2B5EF4-FFF2-40B4-BE49-F238E27FC236}">
                <a16:creationId xmlns:a16="http://schemas.microsoft.com/office/drawing/2014/main" id="{5DAF85BE-B156-BD4D-0EFB-7F87EBB7BE6B}"/>
              </a:ext>
            </a:extLst>
          </p:cNvPr>
          <p:cNvPicPr>
            <a:picLocks noChangeAspect="1"/>
          </p:cNvPicPr>
          <p:nvPr/>
        </p:nvPicPr>
        <p:blipFill>
          <a:blip r:embed="rId5"/>
          <a:stretch>
            <a:fillRect/>
          </a:stretch>
        </p:blipFill>
        <p:spPr>
          <a:xfrm>
            <a:off x="5794134" y="3231241"/>
            <a:ext cx="5113872" cy="495300"/>
          </a:xfrm>
          <a:prstGeom prst="rect">
            <a:avLst/>
          </a:prstGeom>
          <a:ln w="12700">
            <a:solidFill>
              <a:schemeClr val="accent1"/>
            </a:solidFill>
          </a:ln>
        </p:spPr>
      </p:pic>
      <p:pic>
        <p:nvPicPr>
          <p:cNvPr id="11" name="Picture 10">
            <a:extLst>
              <a:ext uri="{FF2B5EF4-FFF2-40B4-BE49-F238E27FC236}">
                <a16:creationId xmlns:a16="http://schemas.microsoft.com/office/drawing/2014/main" id="{2BCCCDD0-99AB-CCAE-BD04-CCD6B1533580}"/>
              </a:ext>
            </a:extLst>
          </p:cNvPr>
          <p:cNvPicPr>
            <a:picLocks noChangeAspect="1"/>
          </p:cNvPicPr>
          <p:nvPr/>
        </p:nvPicPr>
        <p:blipFill>
          <a:blip r:embed="rId6"/>
          <a:stretch>
            <a:fillRect/>
          </a:stretch>
        </p:blipFill>
        <p:spPr>
          <a:xfrm>
            <a:off x="5794134" y="4508128"/>
            <a:ext cx="5113872" cy="1463883"/>
          </a:xfrm>
          <a:prstGeom prst="rect">
            <a:avLst/>
          </a:prstGeom>
          <a:ln w="12700">
            <a:solidFill>
              <a:schemeClr val="accent1"/>
            </a:solidFill>
          </a:ln>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1238</TotalTime>
  <Words>2712</Words>
  <Application>Microsoft Office PowerPoint</Application>
  <PresentationFormat>Widescreen</PresentationFormat>
  <Paragraphs>309</Paragraphs>
  <Slides>53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Suryawanshi, Vishal (Vishal)</cp:lastModifiedBy>
  <cp:revision>200</cp:revision>
  <dcterms:created xsi:type="dcterms:W3CDTF">2021-04-29T18:58:34Z</dcterms:created>
  <dcterms:modified xsi:type="dcterms:W3CDTF">2022-08-11T16:26:19Z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